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305" r:id="rId5"/>
    <p:sldId id="259" r:id="rId6"/>
    <p:sldId id="270" r:id="rId7"/>
    <p:sldId id="260" r:id="rId8"/>
    <p:sldId id="316" r:id="rId9"/>
    <p:sldId id="317" r:id="rId10"/>
    <p:sldId id="318" r:id="rId11"/>
    <p:sldId id="319" r:id="rId12"/>
    <p:sldId id="320" r:id="rId13"/>
    <p:sldId id="306" r:id="rId14"/>
    <p:sldId id="269" r:id="rId15"/>
    <p:sldId id="296" r:id="rId16"/>
    <p:sldId id="271" r:id="rId17"/>
    <p:sldId id="315" r:id="rId18"/>
    <p:sldId id="299" r:id="rId19"/>
    <p:sldId id="297" r:id="rId20"/>
    <p:sldId id="325" r:id="rId21"/>
    <p:sldId id="329" r:id="rId22"/>
    <p:sldId id="301" r:id="rId23"/>
    <p:sldId id="304" r:id="rId24"/>
    <p:sldId id="307" r:id="rId25"/>
    <p:sldId id="303" r:id="rId26"/>
    <p:sldId id="268" r:id="rId27"/>
    <p:sldId id="284" r:id="rId28"/>
    <p:sldId id="275" r:id="rId29"/>
    <p:sldId id="310" r:id="rId30"/>
    <p:sldId id="309" r:id="rId31"/>
    <p:sldId id="286" r:id="rId32"/>
    <p:sldId id="314" r:id="rId33"/>
    <p:sldId id="289" r:id="rId34"/>
    <p:sldId id="308" r:id="rId35"/>
    <p:sldId id="291" r:id="rId36"/>
    <p:sldId id="311" r:id="rId37"/>
    <p:sldId id="293" r:id="rId38"/>
    <p:sldId id="265" r:id="rId39"/>
    <p:sldId id="326" r:id="rId40"/>
    <p:sldId id="266" r:id="rId41"/>
    <p:sldId id="267" r:id="rId42"/>
    <p:sldId id="327" r:id="rId43"/>
    <p:sldId id="324" r:id="rId44"/>
    <p:sldId id="328" r:id="rId45"/>
    <p:sldId id="323" r:id="rId46"/>
    <p:sldId id="281" r:id="rId47"/>
    <p:sldId id="282" r:id="rId48"/>
    <p:sldId id="283" r:id="rId49"/>
  </p:sldIdLst>
  <p:sldSz cx="12192000" cy="6858000"/>
  <p:notesSz cx="12192000" cy="6858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Раздел по умолчанию" id="{46E107B1-AD75-402A-BE7D-F8B57F87F61D}">
          <p14:sldIdLst>
            <p14:sldId id="256"/>
            <p14:sldId id="257"/>
            <p14:sldId id="258"/>
            <p14:sldId id="305"/>
            <p14:sldId id="259"/>
            <p14:sldId id="270"/>
            <p14:sldId id="260"/>
            <p14:sldId id="316"/>
            <p14:sldId id="317"/>
            <p14:sldId id="318"/>
            <p14:sldId id="319"/>
            <p14:sldId id="320"/>
            <p14:sldId id="306"/>
            <p14:sldId id="269"/>
            <p14:sldId id="296"/>
            <p14:sldId id="271"/>
            <p14:sldId id="315"/>
            <p14:sldId id="299"/>
            <p14:sldId id="297"/>
            <p14:sldId id="325"/>
            <p14:sldId id="329"/>
            <p14:sldId id="301"/>
            <p14:sldId id="304"/>
            <p14:sldId id="307"/>
            <p14:sldId id="303"/>
            <p14:sldId id="268"/>
            <p14:sldId id="284"/>
            <p14:sldId id="275"/>
            <p14:sldId id="310"/>
            <p14:sldId id="309"/>
            <p14:sldId id="286"/>
            <p14:sldId id="314"/>
            <p14:sldId id="289"/>
            <p14:sldId id="308"/>
            <p14:sldId id="291"/>
            <p14:sldId id="311"/>
            <p14:sldId id="293"/>
            <p14:sldId id="265"/>
            <p14:sldId id="326"/>
            <p14:sldId id="266"/>
            <p14:sldId id="267"/>
            <p14:sldId id="327"/>
            <p14:sldId id="324"/>
            <p14:sldId id="328"/>
            <p14:sldId id="323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1617" autoAdjust="0"/>
  </p:normalViewPr>
  <p:slideViewPr>
    <p:cSldViewPr>
      <p:cViewPr varScale="1">
        <p:scale>
          <a:sx n="115" d="100"/>
          <a:sy n="115" d="100"/>
        </p:scale>
        <p:origin x="258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13FB6-5F9E-4051-A5F5-AE5DE3CB72E7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D8796-1C07-401D-B791-35FF2F30E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89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D8796-1C07-401D-B791-35FF2F30EF4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9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D8796-1C07-401D-B791-35FF2F30EF4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03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DF9A-FA60-45BB-86CF-8CD9691BE142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BAA81-5E8F-40FB-A927-36B9B13E591A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0C8A5-D042-45CB-862E-188F403BA38E}" type="datetime1">
              <a:rPr lang="en-US" smtClean="0"/>
              <a:t>12/22/2025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86525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12192000" y="0"/>
                </a:moveTo>
                <a:lnTo>
                  <a:pt x="0" y="0"/>
                </a:lnTo>
                <a:lnTo>
                  <a:pt x="0" y="571499"/>
                </a:lnTo>
                <a:lnTo>
                  <a:pt x="12192000" y="5714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781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0A564-81F6-48CD-9493-50637E9D0129}" type="datetime1">
              <a:rPr lang="en-US" smtClean="0"/>
              <a:t>12/22/2025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AA2C8-EB28-410F-8761-24FD40263097}" type="datetime1">
              <a:rPr lang="en-US" smtClean="0"/>
              <a:t>12/22/2025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86519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12191999" y="0"/>
                </a:moveTo>
                <a:lnTo>
                  <a:pt x="0" y="0"/>
                </a:lnTo>
                <a:lnTo>
                  <a:pt x="0" y="571503"/>
                </a:lnTo>
                <a:lnTo>
                  <a:pt x="12191999" y="571503"/>
                </a:lnTo>
                <a:lnTo>
                  <a:pt x="12191999" y="0"/>
                </a:lnTo>
                <a:close/>
              </a:path>
            </a:pathLst>
          </a:custGeom>
          <a:solidFill>
            <a:srgbClr val="781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9348" y="6450780"/>
            <a:ext cx="809491" cy="26115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997" y="1102780"/>
            <a:ext cx="10368915" cy="4566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B8118-6FAF-48B7-8B3C-9C0C29CA0674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stu.ru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://www.nstu.ru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63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91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://www.nstu.ru/" TargetMode="External"/><Relationship Id="rId7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hyperlink" Target="http://www.nstu.ru/" TargetMode="External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hyperlink" Target="http://www.nstu.ru/" TargetMode="External"/><Relationship Id="rId7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hyperlink" Target="http://www.nstu.ru/" TargetMode="External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hyperlink" Target="http://www.nstu.ru/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://www.nstu.ru/" TargetMode="Externa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89779" y="6525638"/>
            <a:ext cx="942340" cy="19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8760" y="19357"/>
            <a:ext cx="11953240" cy="6858000"/>
            <a:chOff x="239344" y="0"/>
            <a:chExt cx="1195324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344" y="6450787"/>
              <a:ext cx="809497" cy="2611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28958" y="0"/>
              <a:ext cx="6763384" cy="6858000"/>
            </a:xfrm>
            <a:custGeom>
              <a:avLst/>
              <a:gdLst/>
              <a:ahLst/>
              <a:cxnLst/>
              <a:rect l="l" t="t" r="r" b="b"/>
              <a:pathLst>
                <a:path w="6763384" h="6858000">
                  <a:moveTo>
                    <a:pt x="0" y="0"/>
                  </a:moveTo>
                  <a:lnTo>
                    <a:pt x="0" y="6858000"/>
                  </a:lnTo>
                  <a:lnTo>
                    <a:pt x="6763042" y="6858000"/>
                  </a:lnTo>
                  <a:lnTo>
                    <a:pt x="67630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1C3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91200" y="592551"/>
            <a:ext cx="6763384" cy="1674817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Квадартично-корневой ковариационный </a:t>
            </a:r>
            <a:r>
              <a:rPr lang="ru-RU" dirty="0" err="1">
                <a:solidFill>
                  <a:schemeClr val="bg1"/>
                </a:solidFill>
              </a:rPr>
              <a:t>фильтр</a:t>
            </a:r>
            <a:r>
              <a:rPr lang="ru-RU" dirty="0">
                <a:solidFill>
                  <a:schemeClr val="bg1"/>
                </a:solidFill>
              </a:rPr>
              <a:t>  </a:t>
            </a:r>
            <a:r>
              <a:rPr lang="ru-RU" dirty="0" err="1">
                <a:solidFill>
                  <a:schemeClr val="bg1"/>
                </a:solidFill>
              </a:rPr>
              <a:t>Калмана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3179" y="330009"/>
            <a:ext cx="2664460" cy="1644650"/>
            <a:chOff x="393179" y="330009"/>
            <a:chExt cx="2664460" cy="16446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79" y="1518373"/>
              <a:ext cx="2051634" cy="4558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179" y="330009"/>
              <a:ext cx="2664129" cy="86061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4A55B3-17CB-A706-5C17-B044F8574D50}"/>
              </a:ext>
            </a:extLst>
          </p:cNvPr>
          <p:cNvSpPr txBox="1"/>
          <p:nvPr/>
        </p:nvSpPr>
        <p:spPr>
          <a:xfrm>
            <a:off x="5638800" y="4800600"/>
            <a:ext cx="6163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0" dirty="0">
                <a:solidFill>
                  <a:srgbClr val="FFFFFF"/>
                </a:solidFill>
              </a:rPr>
              <a:t>Выполнили:</a:t>
            </a:r>
          </a:p>
          <a:p>
            <a:r>
              <a:rPr lang="ru-RU" spc="-10" dirty="0" err="1">
                <a:solidFill>
                  <a:srgbClr val="FFFFFF"/>
                </a:solidFill>
              </a:rPr>
              <a:t>Хасбалла</a:t>
            </a:r>
            <a:r>
              <a:rPr lang="ru-RU" spc="-10" dirty="0">
                <a:solidFill>
                  <a:srgbClr val="FFFFFF"/>
                </a:solidFill>
              </a:rPr>
              <a:t> </a:t>
            </a:r>
            <a:r>
              <a:rPr lang="ru-RU" spc="-10" dirty="0" err="1">
                <a:solidFill>
                  <a:srgbClr val="FFFFFF"/>
                </a:solidFill>
              </a:rPr>
              <a:t>Стифин</a:t>
            </a:r>
            <a:endParaRPr lang="ru-RU" spc="-10" dirty="0">
              <a:solidFill>
                <a:srgbClr val="FFFFFF"/>
              </a:solidFill>
            </a:endParaRPr>
          </a:p>
          <a:p>
            <a:r>
              <a:rPr lang="ru-RU" spc="-10" dirty="0">
                <a:solidFill>
                  <a:srgbClr val="FFFFFF"/>
                </a:solidFill>
              </a:rPr>
              <a:t>Ямщиков Владимир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999E8-33B8-6681-9FA0-0AF85A16EEC2}"/>
              </a:ext>
            </a:extLst>
          </p:cNvPr>
          <p:cNvSpPr txBox="1"/>
          <p:nvPr/>
        </p:nvSpPr>
        <p:spPr>
          <a:xfrm>
            <a:off x="5638800" y="2844224"/>
            <a:ext cx="5181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-140" dirty="0">
                <a:solidFill>
                  <a:srgbClr val="FFFFFF"/>
                </a:solidFill>
                <a:latin typeface="Arial"/>
                <a:ea typeface="+mj-ea"/>
                <a:cs typeface="Arial"/>
              </a:rPr>
              <a:t>Square Root Covariance Filter (SRCF)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DA403EA-70F3-03F1-1804-E8236481A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2892" y="4358930"/>
            <a:ext cx="1837445" cy="18374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A155-D059-7D41-F1E8-AF2F18087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A6087-A9C0-1945-CD80-2E70AD50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1" y="76200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CKF (Covariance Kalman Filter)</a:t>
            </a:r>
            <a:r>
              <a:rPr lang="ru-RU" dirty="0"/>
              <a:t>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BB3AED-4D9E-E27A-BEC0-49A35F131D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10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85C27-3675-47D8-293C-9519BF9C5CAF}"/>
              </a:ext>
            </a:extLst>
          </p:cNvPr>
          <p:cNvSpPr txBox="1"/>
          <p:nvPr/>
        </p:nvSpPr>
        <p:spPr>
          <a:xfrm>
            <a:off x="10896600" y="6560418"/>
            <a:ext cx="1646652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26" name="Text 19">
            <a:extLst>
              <a:ext uri="{FF2B5EF4-FFF2-40B4-BE49-F238E27FC236}">
                <a16:creationId xmlns:a16="http://schemas.microsoft.com/office/drawing/2014/main" id="{364D4E1E-2D86-E9C5-01C9-3FC3CBAA3BFA}"/>
              </a:ext>
            </a:extLst>
          </p:cNvPr>
          <p:cNvSpPr/>
          <p:nvPr/>
        </p:nvSpPr>
        <p:spPr>
          <a:xfrm>
            <a:off x="4018955" y="4704160"/>
            <a:ext cx="904149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endParaRPr lang="en-US" sz="135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BF60EFC6-DC8A-73DD-8099-F5C612C2C35F}"/>
              </a:ext>
            </a:extLst>
          </p:cNvPr>
          <p:cNvSpPr/>
          <p:nvPr/>
        </p:nvSpPr>
        <p:spPr>
          <a:xfrm>
            <a:off x="669955" y="1374882"/>
            <a:ext cx="8382000" cy="1139130"/>
          </a:xfrm>
          <a:prstGeom prst="roundRect">
            <a:avLst>
              <a:gd name="adj" fmla="val 3345"/>
            </a:avLst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endParaRPr lang="en-US" sz="1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2FC050-DFF7-DB8F-3117-5E601E6E99B7}"/>
              </a:ext>
            </a:extLst>
          </p:cNvPr>
          <p:cNvSpPr txBox="1"/>
          <p:nvPr/>
        </p:nvSpPr>
        <p:spPr>
          <a:xfrm>
            <a:off x="727601" y="1417560"/>
            <a:ext cx="8140944" cy="2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 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Найти оценку фильтрации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5">
                <a:extLst>
                  <a:ext uri="{FF2B5EF4-FFF2-40B4-BE49-F238E27FC236}">
                    <a16:creationId xmlns:a16="http://schemas.microsoft.com/office/drawing/2014/main" id="{F0C3ABCF-08B0-CD48-3B85-B314F3ADC042}"/>
                  </a:ext>
                </a:extLst>
              </p:cNvPr>
              <p:cNvSpPr/>
              <p:nvPr/>
            </p:nvSpPr>
            <p:spPr>
              <a:xfrm>
                <a:off x="807530" y="1776623"/>
                <a:ext cx="8048625" cy="417165"/>
              </a:xfrm>
              <a:prstGeom prst="roundRect">
                <a:avLst>
                  <a:gd name="adj" fmla="val 137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/>
              <a:p>
                <a:pPr marL="0" indent="0" algn="l">
                  <a:lnSpc>
                    <a:spcPts val="1575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(k+1|k+1)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(k+1|k) + K(k+1)ε(k+1)</a:t>
                </a:r>
              </a:p>
            </p:txBody>
          </p:sp>
        </mc:Choice>
        <mc:Fallback xmlns="">
          <p:sp>
            <p:nvSpPr>
              <p:cNvPr id="36" name="Text 5">
                <a:extLst>
                  <a:ext uri="{FF2B5EF4-FFF2-40B4-BE49-F238E27FC236}">
                    <a16:creationId xmlns:a16="http://schemas.microsoft.com/office/drawing/2014/main" id="{F0C3ABCF-08B0-CD48-3B85-B314F3ADC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0" y="1776623"/>
                <a:ext cx="8048625" cy="417165"/>
              </a:xfrm>
              <a:prstGeom prst="roundRect">
                <a:avLst>
                  <a:gd name="adj" fmla="val 13700"/>
                </a:avLst>
              </a:prstGeom>
              <a:blipFill>
                <a:blip r:embed="rId3"/>
                <a:stretch>
                  <a:fillRect t="-10145" b="-7246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hape 3">
            <a:extLst>
              <a:ext uri="{FF2B5EF4-FFF2-40B4-BE49-F238E27FC236}">
                <a16:creationId xmlns:a16="http://schemas.microsoft.com/office/drawing/2014/main" id="{CB60B1EB-4A91-56C1-F0FC-D79DEC676553}"/>
              </a:ext>
            </a:extLst>
          </p:cNvPr>
          <p:cNvSpPr/>
          <p:nvPr/>
        </p:nvSpPr>
        <p:spPr>
          <a:xfrm>
            <a:off x="669955" y="1374882"/>
            <a:ext cx="0" cy="1139130"/>
          </a:xfrm>
          <a:prstGeom prst="line">
            <a:avLst/>
          </a:prstGeom>
          <a:noFill/>
          <a:ln w="28575">
            <a:solidFill>
              <a:srgbClr val="1E3A8A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032C2A64-17EF-0CAA-3D19-4B66D7BC71BE}"/>
              </a:ext>
            </a:extLst>
          </p:cNvPr>
          <p:cNvSpPr/>
          <p:nvPr/>
        </p:nvSpPr>
        <p:spPr>
          <a:xfrm>
            <a:off x="669955" y="2713835"/>
            <a:ext cx="8382000" cy="1139130"/>
          </a:xfrm>
          <a:prstGeom prst="roundRect">
            <a:avLst>
              <a:gd name="adj" fmla="val 3345"/>
            </a:avLst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endParaRPr lang="en-US" sz="1800" dirty="0"/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F3185132-6BEA-87A3-1D85-1232736AFF4C}"/>
              </a:ext>
            </a:extLst>
          </p:cNvPr>
          <p:cNvSpPr/>
          <p:nvPr/>
        </p:nvSpPr>
        <p:spPr>
          <a:xfrm>
            <a:off x="674625" y="2713835"/>
            <a:ext cx="0" cy="1139130"/>
          </a:xfrm>
          <a:prstGeom prst="line">
            <a:avLst/>
          </a:prstGeom>
          <a:noFill/>
          <a:ln w="28575">
            <a:solidFill>
              <a:srgbClr val="1E3A8A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3A293-BCA3-A7E8-58B6-DFF1AF71CF7C}"/>
              </a:ext>
            </a:extLst>
          </p:cNvPr>
          <p:cNvSpPr txBox="1"/>
          <p:nvPr/>
        </p:nvSpPr>
        <p:spPr>
          <a:xfrm>
            <a:off x="702193" y="2761896"/>
            <a:ext cx="8140944" cy="2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 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Определить ковариационную матрицу ошибки фильтрации</a:t>
            </a:r>
            <a:endParaRPr lang="en-US" sz="16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C3AB644-9188-4290-A46E-FE8D167EFDE7}"/>
              </a:ext>
            </a:extLst>
          </p:cNvPr>
          <p:cNvSpPr/>
          <p:nvPr/>
        </p:nvSpPr>
        <p:spPr>
          <a:xfrm>
            <a:off x="807530" y="3108757"/>
            <a:ext cx="8048625" cy="417165"/>
          </a:xfrm>
          <a:prstGeom prst="roundRect">
            <a:avLst>
              <a:gd name="adj" fmla="val 13700"/>
            </a:avLst>
          </a:prstGeom>
          <a:solidFill>
            <a:srgbClr val="E5E7EB"/>
          </a:solidFill>
          <a:ln/>
        </p:spPr>
        <p:txBody>
          <a:bodyPr wrap="square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800" dirty="0">
                <a:latin typeface="Cambria Math" panose="02040503050406030204" pitchFamily="18" charset="0"/>
              </a:rPr>
              <a:t>P(k+1|k+1) = [I − K(k+1)H(k+1)]P(k+1|k)</a:t>
            </a:r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B14EB076-4BB1-9CD2-AE42-61F9AEA07FB1}"/>
              </a:ext>
            </a:extLst>
          </p:cNvPr>
          <p:cNvSpPr/>
          <p:nvPr/>
        </p:nvSpPr>
        <p:spPr>
          <a:xfrm>
            <a:off x="972427" y="4630380"/>
            <a:ext cx="3924300" cy="818852"/>
          </a:xfrm>
          <a:prstGeom prst="roundRect">
            <a:avLst>
              <a:gd name="adj" fmla="val 4653"/>
            </a:avLst>
          </a:prstGeom>
          <a:solidFill>
            <a:srgbClr val="E3F2F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Прогноз (экстраполяция)</a:t>
            </a:r>
            <a:endParaRPr lang="en-US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1D6A7AE3-6270-31AC-0445-C178C45425F7}"/>
              </a:ext>
            </a:extLst>
          </p:cNvPr>
          <p:cNvSpPr/>
          <p:nvPr/>
        </p:nvSpPr>
        <p:spPr>
          <a:xfrm>
            <a:off x="6553200" y="4664266"/>
            <a:ext cx="3924300" cy="818852"/>
          </a:xfrm>
          <a:prstGeom prst="roundRect">
            <a:avLst>
              <a:gd name="adj" fmla="val 4653"/>
            </a:avLst>
          </a:prstGeom>
          <a:solidFill>
            <a:srgbClr val="E8F5E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Коррекция (фильтрация)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6983E6-D0EC-45ED-51A6-270A39374835}"/>
              </a:ext>
            </a:extLst>
          </p:cNvPr>
          <p:cNvSpPr txBox="1"/>
          <p:nvPr/>
        </p:nvSpPr>
        <p:spPr>
          <a:xfrm>
            <a:off x="5008676" y="4115710"/>
            <a:ext cx="17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Суть этапов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F81CD-0B7E-5465-53BF-6B89FD39DD71}"/>
              </a:ext>
            </a:extLst>
          </p:cNvPr>
          <p:cNvSpPr txBox="1"/>
          <p:nvPr/>
        </p:nvSpPr>
        <p:spPr>
          <a:xfrm>
            <a:off x="2191994" y="4750624"/>
            <a:ext cx="1485166" cy="28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470"/>
              </a:lnSpc>
              <a:buNone/>
            </a:pPr>
            <a:r>
              <a:rPr lang="ru-RU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Этапы</a:t>
            </a:r>
            <a:r>
              <a:rPr lang="en-US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2–3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F9DA05-49F1-0621-F43E-C406E2BCB43D}"/>
              </a:ext>
            </a:extLst>
          </p:cNvPr>
          <p:cNvSpPr txBox="1"/>
          <p:nvPr/>
        </p:nvSpPr>
        <p:spPr>
          <a:xfrm>
            <a:off x="7734667" y="4756855"/>
            <a:ext cx="1561366" cy="28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470"/>
              </a:lnSpc>
              <a:buNone/>
            </a:pPr>
            <a:r>
              <a:rPr lang="ru-RU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Этапы</a:t>
            </a:r>
            <a:r>
              <a:rPr lang="en-US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ru-RU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r>
              <a:rPr lang="en-US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</a:t>
            </a:r>
            <a:r>
              <a:rPr lang="ru-RU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2312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8797-4F1E-53FC-1C5E-18D152CE2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7418B-A11C-1A5D-C5CE-9DFEF8DA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1" y="76200"/>
            <a:ext cx="10373360" cy="553998"/>
          </a:xfrm>
        </p:spPr>
        <p:txBody>
          <a:bodyPr/>
          <a:lstStyle/>
          <a:p>
            <a:r>
              <a:rPr lang="ru-RU" dirty="0"/>
              <a:t>Проблема классического фильтра Калмана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566951-BD6D-D09F-4208-AF34ECA98D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11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8ADD6-DD5B-F498-DBE5-725797457B9F}"/>
              </a:ext>
            </a:extLst>
          </p:cNvPr>
          <p:cNvSpPr txBox="1"/>
          <p:nvPr/>
        </p:nvSpPr>
        <p:spPr>
          <a:xfrm>
            <a:off x="10896600" y="6560418"/>
            <a:ext cx="1646652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FBCC062D-1A19-8774-8D21-A2BE8A11F8B8}"/>
              </a:ext>
            </a:extLst>
          </p:cNvPr>
          <p:cNvSpPr/>
          <p:nvPr/>
        </p:nvSpPr>
        <p:spPr>
          <a:xfrm>
            <a:off x="609600" y="990600"/>
            <a:ext cx="11353800" cy="2438400"/>
          </a:xfrm>
          <a:prstGeom prst="roundRect">
            <a:avLst>
              <a:gd name="adj" fmla="val 4778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algn="l"/>
            <a:endParaRPr lang="en-US" sz="1600" b="1" dirty="0">
              <a:solidFill>
                <a:srgbClr val="991B1B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l"/>
            <a:r>
              <a:rPr lang="ru-RU" sz="1600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Проблема</a:t>
            </a:r>
            <a:r>
              <a:rPr lang="en-US" sz="1600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60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ru-RU" sz="160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Фильтр Калмана </a:t>
            </a:r>
            <a:r>
              <a:rPr lang="en-US" sz="160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практически сразу же после своего появления завоевал</a:t>
            </a:r>
            <a:r>
              <a:rPr lang="ru-RU" sz="160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60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большую популярность среди специалистов в области параметрического оценивания, поскольку представлял собой вычислительный алгоритм, идеальный для реализации на ЭВМ. </a:t>
            </a:r>
            <a:r>
              <a:rPr lang="ru-RU" sz="1600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Однако </a:t>
            </a:r>
            <a:r>
              <a:rPr lang="ru-RU" sz="1600" dirty="0">
                <a:solidFill>
                  <a:srgbClr val="7F1D1D"/>
                </a:solidFill>
                <a:latin typeface="Arial" pitchFamily="34" charset="0"/>
                <a:cs typeface="Arial" pitchFamily="34" charset="-120"/>
              </a:rPr>
              <a:t>классическая реализация фильтра Калмана (CKF) имеет существенный недостаток - подвержена численной неустойчивости в длительных задачах фильтрации из-за накопления ошибок округления, что приводит к потере положительной определённости ковариационных матриц и расхождению оценок. Для систем, требующих высокой надёжности и долговременной работы, такое поведение недопустимо</a:t>
            </a:r>
            <a:r>
              <a:rPr lang="en-US" sz="1600" dirty="0">
                <a:solidFill>
                  <a:srgbClr val="7F1D1D"/>
                </a:solidFill>
                <a:latin typeface="Arial" pitchFamily="34" charset="0"/>
                <a:cs typeface="Arial" pitchFamily="34" charset="-120"/>
              </a:rPr>
              <a:t> – </a:t>
            </a:r>
            <a:r>
              <a:rPr lang="ru-RU" sz="1600" dirty="0">
                <a:solidFill>
                  <a:srgbClr val="7F1D1D"/>
                </a:solidFill>
                <a:latin typeface="Arial" pitchFamily="34" charset="0"/>
                <a:cs typeface="Arial" pitchFamily="34" charset="-120"/>
              </a:rPr>
              <a:t>полученные измерения будут содержать большие вычислительные ошибки.</a:t>
            </a:r>
          </a:p>
          <a:p>
            <a:pPr algn="l"/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E2864AA5-278B-689E-2571-5D64A7CFB273}"/>
              </a:ext>
            </a:extLst>
          </p:cNvPr>
          <p:cNvSpPr/>
          <p:nvPr/>
        </p:nvSpPr>
        <p:spPr>
          <a:xfrm>
            <a:off x="609598" y="990600"/>
            <a:ext cx="2" cy="2438400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88FB67B7-6298-6739-68EB-BFFCB733A25A}"/>
              </a:ext>
            </a:extLst>
          </p:cNvPr>
          <p:cNvSpPr/>
          <p:nvPr/>
        </p:nvSpPr>
        <p:spPr>
          <a:xfrm>
            <a:off x="609598" y="3576309"/>
            <a:ext cx="11353798" cy="2553830"/>
          </a:xfrm>
          <a:prstGeom prst="roundRect">
            <a:avLst>
              <a:gd name="adj" fmla="val 5816"/>
            </a:avLst>
          </a:prstGeom>
          <a:solidFill>
            <a:srgbClr val="F0FDF4"/>
          </a:solidFill>
          <a:ln/>
        </p:spPr>
        <p:txBody>
          <a:bodyPr wrap="square" rtlCol="0" anchor="ctr"/>
          <a:lstStyle/>
          <a:p>
            <a:pPr algn="l"/>
            <a:r>
              <a:rPr lang="ru-RU" sz="1600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Решение проблемы</a:t>
            </a:r>
            <a:r>
              <a:rPr lang="en-US" sz="1600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600" dirty="0">
                <a:solidFill>
                  <a:srgbClr val="1453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Для уменьшения влияния ошибок машинного округления были разработаны численно устойчивые модификации алгоритма Калмана</a:t>
            </a:r>
            <a:r>
              <a:rPr lang="en-US" sz="1600" dirty="0">
                <a:solidFill>
                  <a:srgbClr val="1453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Основная идея </a:t>
            </a:r>
            <a:r>
              <a:rPr lang="en-US" sz="1600" dirty="0">
                <a:solidFill>
                  <a:srgbClr val="1453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— 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применение методов факторизации ковариационных матриц ошибки оценок</a:t>
            </a:r>
            <a:r>
              <a:rPr lang="en-US" sz="1600" dirty="0">
                <a:solidFill>
                  <a:srgbClr val="1453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Одна из таких модификаций – </a:t>
            </a:r>
            <a:r>
              <a:rPr lang="en-US" sz="1600" b="1" dirty="0">
                <a:solidFill>
                  <a:srgbClr val="15803D"/>
                </a:solidFill>
                <a:latin typeface="Arial" pitchFamily="34" charset="0"/>
                <a:cs typeface="Arial" pitchFamily="34" charset="-120"/>
              </a:rPr>
              <a:t>SRCF (Square Root Covariance Filter). 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Данный алгоритм выполняет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все вычислительно чувствительные операции непосредственно с квадратными корнями ковариационных матриц вместо самих матриц. Этот подход гарантирует сохранение свойств симметрии и положительной </a:t>
            </a:r>
            <a:r>
              <a:rPr lang="ru-RU" sz="1600" dirty="0" err="1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полуопределённости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 ковариационных матриц на всех шагах фильтрации</a:t>
            </a:r>
            <a:r>
              <a:rPr lang="en-US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, 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предотвращая их вырождение и обеспечивая устойчивость алгоритма</a:t>
            </a:r>
            <a:r>
              <a:rPr lang="en-US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.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 Основными подходами для осуществления являются </a:t>
            </a:r>
            <a:r>
              <a:rPr lang="ru-RU" sz="1600" b="1" dirty="0">
                <a:solidFill>
                  <a:srgbClr val="15803D"/>
                </a:solidFill>
                <a:latin typeface="Arial" pitchFamily="34" charset="0"/>
                <a:cs typeface="Arial" pitchFamily="34" charset="-120"/>
              </a:rPr>
              <a:t>разложение Холецкого</a:t>
            </a:r>
            <a:r>
              <a:rPr lang="en-US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, </a:t>
            </a:r>
            <a:r>
              <a:rPr lang="en-US" sz="1600" b="1" dirty="0">
                <a:solidFill>
                  <a:srgbClr val="15803D"/>
                </a:solidFill>
                <a:latin typeface="Arial" pitchFamily="34" charset="0"/>
                <a:cs typeface="Arial" pitchFamily="34" charset="-120"/>
              </a:rPr>
              <a:t>QR-</a:t>
            </a:r>
            <a:r>
              <a:rPr lang="ru-RU" sz="1600" b="1" dirty="0">
                <a:solidFill>
                  <a:srgbClr val="15803D"/>
                </a:solidFill>
                <a:latin typeface="Arial" pitchFamily="34" charset="0"/>
                <a:cs typeface="Arial" pitchFamily="34" charset="-120"/>
              </a:rPr>
              <a:t>разложение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 и использование ортогональных преобразований</a:t>
            </a:r>
            <a:r>
              <a:rPr lang="en-US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, 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таких как </a:t>
            </a:r>
            <a:r>
              <a:rPr lang="ru-RU" sz="1600" b="1" dirty="0">
                <a:solidFill>
                  <a:srgbClr val="15803D"/>
                </a:solidFill>
                <a:latin typeface="Arial" pitchFamily="34" charset="0"/>
                <a:cs typeface="Arial" pitchFamily="34" charset="-120"/>
              </a:rPr>
              <a:t>преобразования Хаусхолдера </a:t>
            </a:r>
            <a:r>
              <a:rPr lang="ru-RU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или </a:t>
            </a:r>
            <a:r>
              <a:rPr lang="ru-RU" sz="1600" b="1" dirty="0">
                <a:solidFill>
                  <a:srgbClr val="15803D"/>
                </a:solidFill>
                <a:latin typeface="Arial" pitchFamily="34" charset="0"/>
                <a:cs typeface="Arial" pitchFamily="34" charset="-120"/>
              </a:rPr>
              <a:t>вращения Гивенса</a:t>
            </a:r>
            <a:r>
              <a:rPr lang="en-US" sz="1600" dirty="0">
                <a:solidFill>
                  <a:srgbClr val="14532D"/>
                </a:solidFill>
                <a:latin typeface="Arial" pitchFamily="34" charset="0"/>
                <a:cs typeface="Arial" pitchFamily="34" charset="-12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891E3C0A-9EA5-E8B6-F4E6-4513B2BB8C0B}"/>
              </a:ext>
            </a:extLst>
          </p:cNvPr>
          <p:cNvSpPr/>
          <p:nvPr/>
        </p:nvSpPr>
        <p:spPr>
          <a:xfrm flipH="1">
            <a:off x="609596" y="3576309"/>
            <a:ext cx="2" cy="2553830"/>
          </a:xfrm>
          <a:prstGeom prst="line">
            <a:avLst/>
          </a:prstGeom>
          <a:noFill/>
          <a:ln w="381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05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D9C54-6526-D8C0-93E2-9343D0BB5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81FDF406-E004-4655-5FF8-69093855ADF5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4997592"/>
              </a:xfrm>
              <a:prstGeom prst="rect">
                <a:avLst/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defPPr>
                  <a:defRPr kern="0"/>
                </a:defPPr>
                <a:lvl1pPr>
                  <a:defRPr sz="1600">
                    <a:latin typeface="Cambria Math" panose="02040503050406030204" pitchFamily="18" charset="0"/>
                  </a:defRPr>
                </a:lvl1pPr>
              </a:lstStyle>
              <a:p>
                <a:r>
                  <a:rPr lang="ru-RU" b="1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Математическая основа алгоритма</a:t>
                </a:r>
                <a:endParaRPr lang="en-US" b="1" dirty="0">
                  <a:solidFill>
                    <a:srgbClr val="1E3A8A"/>
                  </a:solidFill>
                  <a:latin typeface="Arial" pitchFamily="34" charset="0"/>
                  <a:cs typeface="Arial" pitchFamily="34" charset="-120"/>
                </a:endParaRPr>
              </a:p>
              <a:p>
                <a:endParaRPr lang="ru-RU" dirty="0"/>
              </a:p>
              <a:p>
                <a:r>
                  <a:rPr lang="ru-RU" dirty="0"/>
                  <a:t>› </a:t>
                </a:r>
                <a:r>
                  <a:rPr lang="ru-RU" b="1" dirty="0"/>
                  <a:t>Разложение Холецкого: </a:t>
                </a:r>
                <a:r>
                  <a:rPr lang="ru-RU" dirty="0"/>
                  <a:t>С</a:t>
                </a:r>
                <a:r>
                  <a:rPr lang="en-US" dirty="0"/>
                  <a:t>.</a:t>
                </a:r>
                <a:r>
                  <a:rPr lang="ru-RU" dirty="0"/>
                  <a:t>Шмидт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ru-RU" b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 — </a:t>
                </a:r>
                <a:r>
                  <a:rPr lang="ru-RU" dirty="0" err="1"/>
                  <a:t>нижнетреугольная</a:t>
                </a:r>
                <a:r>
                  <a:rPr lang="ru-RU" dirty="0"/>
                  <a:t> матрица</a:t>
                </a:r>
                <a:r>
                  <a:rPr lang="en-US" dirty="0"/>
                  <a:t>;</a:t>
                </a:r>
                <a:endParaRPr lang="ru-RU" dirty="0"/>
              </a:p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sSub>
                          <m:sSub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</m:d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 - фактор </a:t>
                </a:r>
                <a:r>
                  <a:rPr lang="ru-RU" dirty="0" err="1"/>
                  <a:t>Холецкого</a:t>
                </a:r>
                <a:r>
                  <a:rPr lang="ru-RU" dirty="0"/>
                  <a:t> матрицы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 dirty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d>
                          <m:dPr>
                            <m:begChr m:val=""/>
                            <m:endChr m:val="|"/>
                            <m:ctrlPr>
                              <a:rPr lang="ru-RU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b="1" i="1" dirty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</m:d>
                        <m:r>
                          <a:rPr lang="ru-RU" b="1" i="1" dirty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ru-RU" dirty="0"/>
                  <a:t>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sSub>
                          <m:sSubPr>
                            <m:ctrlPr>
                              <a:rPr lang="ru-RU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 dirty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ru-RU" b="1" i="1" dirty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-</a:t>
                </a:r>
                <a:r>
                  <a:rPr lang="ru-RU" dirty="0"/>
                  <a:t> фактор </a:t>
                </a:r>
                <a:r>
                  <a:rPr lang="ru-RU" dirty="0" err="1"/>
                  <a:t>Холецкого</a:t>
                </a:r>
                <a:r>
                  <a:rPr lang="ru-RU" dirty="0"/>
                  <a:t> матрицы ковариации шума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 dirty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ru-RU" b="1" i="1" dirty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ru-RU" dirty="0"/>
                  <a:t>, тогда на этапе экстраполяции уравнение для матрицы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 dirty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ru-RU" b="1" i="1" dirty="0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ru-RU" b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ru-RU" dirty="0"/>
                  <a:t> можно переписать в виде: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en-US" dirty="0"/>
              </a:p>
              <a:p>
                <a:r>
                  <a:rPr lang="ru-RU" dirty="0"/>
                  <a:t>› </a:t>
                </a:r>
                <a:r>
                  <a:rPr lang="en-US" b="1" dirty="0"/>
                  <a:t>QR-</a:t>
                </a:r>
                <a:r>
                  <a:rPr lang="ru-RU" b="1" dirty="0"/>
                  <a:t>разложение:</a:t>
                </a:r>
                <a:r>
                  <a:rPr lang="ru-RU" dirty="0"/>
                  <a:t> Ортогональное преобразование вида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𝓠𝓐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𝓡</m:t>
                    </m:r>
                  </m:oMath>
                </a14:m>
                <a:r>
                  <a:rPr lang="ru-RU" dirty="0"/>
                  <a:t> для обновления матричных факторов</a:t>
                </a:r>
                <a:r>
                  <a:rPr lang="en-US" dirty="0"/>
                  <a:t>;</a:t>
                </a:r>
                <a:endParaRPr lang="ru-RU" dirty="0"/>
              </a:p>
              <a:p>
                <a:r>
                  <a:rPr lang="ru-RU" dirty="0"/>
                  <a:t>Метод вычисления матрицы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sSub>
                          <m:sSub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, предложенный Шмидтом, заключается в ортогональном преобразовании прямоугольной (2 х 1)-блочной матрицы вида (1)</a:t>
                </a:r>
                <a:r>
                  <a:rPr lang="en-US" dirty="0"/>
                  <a:t>, </a:t>
                </a:r>
                <a:r>
                  <a:rPr lang="ru-RU" dirty="0"/>
                  <a:t>Учитывая свойство двойственности ковариационных алгоритмов, была разработана новая вычислительная схема </a:t>
                </a:r>
                <a:r>
                  <a:rPr lang="en-US" dirty="0"/>
                  <a:t>(2):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› </a:t>
                </a:r>
                <a:r>
                  <a:rPr lang="ru-RU" b="1" dirty="0"/>
                  <a:t>Ортогональные преобразования: Преобразования Хаусхолдера или Гивенса</a:t>
                </a:r>
                <a:r>
                  <a:rPr lang="en-US" b="1" dirty="0"/>
                  <a:t>.</a:t>
                </a:r>
                <a:endParaRPr lang="ru-RU" b="1" dirty="0"/>
              </a:p>
              <a:p>
                <a:endParaRPr lang="ru-RU" dirty="0"/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81FDF406-E004-4655-5FF8-69093855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4997592"/>
              </a:xfrm>
              <a:prstGeom prst="rect">
                <a:avLst/>
              </a:prstGeom>
              <a:blipFill>
                <a:blip r:embed="rId2"/>
                <a:stretch>
                  <a:fillRect l="-271" t="-1094"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92E67ED8-E0E7-F30D-F428-022F0EA2C8E9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7162EC4-C99E-1ECB-1EF7-E308E91FD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E668BA-E94B-8B24-0CF8-91BEDAB853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18120" y="6286402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C925493E-9D91-8608-2102-7AA49BF4A644}"/>
                  </a:ext>
                </a:extLst>
              </p:cNvPr>
              <p:cNvSpPr/>
              <p:nvPr/>
            </p:nvSpPr>
            <p:spPr>
              <a:xfrm>
                <a:off x="2157300" y="2502877"/>
                <a:ext cx="8001000" cy="571500"/>
              </a:xfrm>
              <a:prstGeom prst="roundRect">
                <a:avLst>
                  <a:gd name="adj" fmla="val 1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C925493E-9D91-8608-2102-7AA49BF4A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300" y="2502877"/>
                <a:ext cx="8001000" cy="571500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E2F5B3E0-171F-5DAE-645C-A8C96145DFB9}"/>
                  </a:ext>
                </a:extLst>
              </p:cNvPr>
              <p:cNvSpPr/>
              <p:nvPr/>
            </p:nvSpPr>
            <p:spPr>
              <a:xfrm>
                <a:off x="1524000" y="4258408"/>
                <a:ext cx="2819400" cy="954203"/>
              </a:xfrm>
              <a:prstGeom prst="roundRect">
                <a:avLst>
                  <a:gd name="adj" fmla="val 1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algn="ctr"/>
                <a:r>
                  <a:rPr lang="en-US" sz="1600" dirty="0">
                    <a:latin typeface="Cambria Math" panose="02040503050406030204" pitchFamily="18" charset="0"/>
                  </a:rPr>
                  <a:t>Q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dirty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dirty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E2F5B3E0-171F-5DAE-645C-A8C96145D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258408"/>
                <a:ext cx="2819400" cy="954203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F34C6128-7295-E6F4-9383-AD652187DEA0}"/>
                  </a:ext>
                </a:extLst>
              </p:cNvPr>
              <p:cNvSpPr/>
              <p:nvPr/>
            </p:nvSpPr>
            <p:spPr>
              <a:xfrm>
                <a:off x="7013145" y="4281854"/>
                <a:ext cx="3409950" cy="954203"/>
              </a:xfrm>
              <a:prstGeom prst="roundRect">
                <a:avLst>
                  <a:gd name="adj" fmla="val 1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algn="ctr"/>
                <a:r>
                  <a:rPr lang="en-US" sz="1600" dirty="0">
                    <a:latin typeface="Cambria Math" panose="02040503050406030204" pitchFamily="18" charset="0"/>
                  </a:rPr>
                  <a:t>Q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F34C6128-7295-E6F4-9383-AD652187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45" y="4281854"/>
                <a:ext cx="3409950" cy="954203"/>
              </a:xfrm>
              <a:prstGeom prst="roundRect">
                <a:avLst>
                  <a:gd name="adj" fmla="val 10000"/>
                </a:avLst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65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0BE00-7C95-41F6-7316-81E2329B4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1BCD3500-71E1-B2BC-6F8C-15AB8E91A1D7}"/>
                  </a:ext>
                </a:extLst>
              </p:cNvPr>
              <p:cNvSpPr txBox="1"/>
              <p:nvPr/>
            </p:nvSpPr>
            <p:spPr>
              <a:xfrm>
                <a:off x="533400" y="1073715"/>
                <a:ext cx="11246245" cy="5040205"/>
              </a:xfrm>
              <a:prstGeom prst="rect">
                <a:avLst/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defPPr>
                  <a:defRPr kern="0"/>
                </a:defPPr>
                <a:lvl1pPr>
                  <a:defRPr sz="1600" b="1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defRPr>
                </a:lvl1pPr>
              </a:lstStyle>
              <a:p>
                <a:r>
                  <a:rPr lang="ru-RU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Основная логика </a:t>
                </a:r>
                <a:r>
                  <a:rPr lang="ru-RU" b="0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ортогонализованных</a:t>
                </a:r>
                <a:r>
                  <a:rPr lang="ru-RU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блочных алгоритмов на примере квадратно-корневых реализаций состоит в решении</a:t>
                </a:r>
                <a:r>
                  <a:rPr lang="ru-RU" dirty="0">
                    <a:solidFill>
                      <a:schemeClr val="tx1"/>
                    </a:solidFill>
                  </a:rPr>
                  <a:t> </a:t>
                </a:r>
                <a:r>
                  <a:rPr lang="ru-RU" dirty="0"/>
                  <a:t>разностного уравнения </a:t>
                </a:r>
                <a:r>
                  <a:rPr lang="ru-RU" dirty="0" err="1"/>
                  <a:t>Рикатти</a:t>
                </a:r>
                <a:r>
                  <a:rPr lang="ru-RU" dirty="0"/>
                  <a:t>: </a:t>
                </a:r>
              </a:p>
              <a:p>
                <a:endParaRPr lang="ru-RU" dirty="0"/>
              </a:p>
              <a:p>
                <a:r>
                  <a:rPr lang="ru-RU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𝓠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ru-RU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— ортогональная матрица и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R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ru-RU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—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ru-RU" b="0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верхнетреугольная</a:t>
                </a:r>
                <a:r>
                  <a:rPr lang="ru-RU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матрица: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ru-RU" b="0" dirty="0">
                    <a:solidFill>
                      <a:schemeClr val="tx1"/>
                    </a:solidFill>
                  </a:rPr>
                  <a:t>Здесь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b="0" dirty="0">
                    <a:solidFill>
                      <a:schemeClr val="tx1"/>
                    </a:solidFill>
                  </a:rPr>
                  <a:t> — искомый квадратный корень ковариационной матрицы</a:t>
                </a: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:r>
                  <a:rPr lang="ru-RU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b="0" dirty="0">
                  <a:solidFill>
                    <a:schemeClr val="tx1"/>
                  </a:solidFill>
                </a:endParaRPr>
              </a:p>
              <a:p>
                <a:r>
                  <a:rPr lang="ru-RU" b="0" dirty="0">
                    <a:solidFill>
                      <a:schemeClr val="tx1"/>
                    </a:solidFill>
                  </a:rPr>
                  <a:t>Представим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 </a:t>
                </a:r>
                <a:r>
                  <a:rPr lang="ru-RU" b="0" dirty="0">
                    <a:solidFill>
                      <a:schemeClr val="tx1"/>
                    </a:solidFill>
                  </a:rPr>
                  <a:t>в виде </a:t>
                </a:r>
                <a:r>
                  <a:rPr lang="ru-RU" dirty="0"/>
                  <a:t>разложения Холецкого</a:t>
                </a:r>
                <a:r>
                  <a:rPr lang="ru-RU" b="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en-US" dirty="0"/>
              </a:p>
              <a:p>
                <a:r>
                  <a:rPr lang="ru-RU" b="0" dirty="0">
                    <a:solidFill>
                      <a:schemeClr val="tx1"/>
                    </a:solidFill>
                  </a:rPr>
                  <a:t>Отсюда фактор Холецкого вычисляется с помощью </a:t>
                </a:r>
                <a:r>
                  <a:rPr lang="ru-RU" dirty="0" err="1"/>
                  <a:t>ортогонализированного</a:t>
                </a:r>
                <a:r>
                  <a:rPr lang="ru-RU" dirty="0"/>
                  <a:t> </a:t>
                </a:r>
                <a:r>
                  <a:rPr lang="en-US" dirty="0"/>
                  <a:t>QR </a:t>
                </a:r>
                <a:r>
                  <a:rPr lang="ru-RU" dirty="0"/>
                  <a:t>преобразования </a:t>
                </a:r>
                <a:r>
                  <a:rPr lang="ru-RU" b="0" dirty="0">
                    <a:solidFill>
                      <a:schemeClr val="tx1"/>
                    </a:solidFill>
                  </a:rPr>
                  <a:t>(таким</a:t>
                </a:r>
                <a:r>
                  <a:rPr lang="en-US" b="0" dirty="0">
                    <a:solidFill>
                      <a:schemeClr val="tx1"/>
                    </a:solidFill>
                  </a:rPr>
                  <a:t>, </a:t>
                </a:r>
                <a:r>
                  <a:rPr lang="ru-RU" b="0" dirty="0">
                    <a:solidFill>
                      <a:schemeClr val="tx1"/>
                    </a:solidFill>
                  </a:rPr>
                  <a:t>как </a:t>
                </a:r>
                <a:r>
                  <a:rPr lang="ru-RU" dirty="0" err="1"/>
                  <a:t>Хаусхолдер</a:t>
                </a:r>
                <a:r>
                  <a:rPr lang="ru-RU" b="0" dirty="0">
                    <a:solidFill>
                      <a:schemeClr val="tx1"/>
                    </a:solidFill>
                  </a:rPr>
                  <a:t> или </a:t>
                </a:r>
                <a:r>
                  <a:rPr lang="ru-RU" dirty="0" err="1"/>
                  <a:t>Гивенс</a:t>
                </a:r>
                <a:r>
                  <a:rPr lang="ru-RU" b="0" dirty="0">
                    <a:solidFill>
                      <a:schemeClr val="tx1"/>
                    </a:solidFill>
                  </a:rPr>
                  <a:t>) путём триангуляции блочной матрицы</a:t>
                </a:r>
                <a:r>
                  <a:rPr lang="en-US" b="0" dirty="0">
                    <a:solidFill>
                      <a:schemeClr val="tx1"/>
                    </a:solidFill>
                  </a:rPr>
                  <a:t>.</a:t>
                </a:r>
                <a:endParaRPr lang="ru-RU" b="0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ru-RU" b="0" dirty="0">
                    <a:solidFill>
                      <a:schemeClr val="tx1"/>
                    </a:solidFill>
                  </a:rPr>
                  <a:t>Если представить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:r>
                  <a:rPr lang="ru-RU" b="0" dirty="0">
                    <a:solidFill>
                      <a:schemeClr val="tx1"/>
                    </a:solidFill>
                  </a:rPr>
                  <a:t>—</a:t>
                </a: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:r>
                  <a:rPr lang="ru-RU" b="0" dirty="0">
                    <a:solidFill>
                      <a:schemeClr val="tx1"/>
                    </a:solidFill>
                  </a:rPr>
                  <a:t>фактор Холецкого матрицы ковариации шума</a:t>
                </a:r>
                <a:r>
                  <a:rPr lang="en-US" b="0" dirty="0">
                    <a:solidFill>
                      <a:schemeClr val="tx1"/>
                    </a:solidFill>
                  </a:rPr>
                  <a:t>, </a:t>
                </a:r>
                <a:r>
                  <a:rPr lang="ru-RU" b="0" dirty="0">
                    <a:solidFill>
                      <a:schemeClr val="tx1"/>
                    </a:solidFill>
                  </a:rPr>
                  <a:t>а этапы экстраполяции и фильтрации измерений совместить</a:t>
                </a: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:r>
                  <a:rPr lang="ru-RU" b="0" dirty="0">
                    <a:solidFill>
                      <a:schemeClr val="tx1"/>
                    </a:solidFill>
                  </a:rPr>
                  <a:t>в</a:t>
                </a: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:r>
                  <a:rPr lang="ru-RU" b="0" dirty="0">
                    <a:solidFill>
                      <a:schemeClr val="tx1"/>
                    </a:solidFill>
                  </a:rPr>
                  <a:t>одной </a:t>
                </a:r>
                <a:r>
                  <a:rPr lang="ru-RU" b="0" dirty="0" err="1">
                    <a:solidFill>
                      <a:schemeClr val="tx1"/>
                    </a:solidFill>
                  </a:rPr>
                  <a:t>ортогонализованной</a:t>
                </a: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:r>
                  <a:rPr lang="ru-RU" b="0" dirty="0">
                    <a:solidFill>
                      <a:schemeClr val="tx1"/>
                    </a:solidFill>
                  </a:rPr>
                  <a:t>схеме</a:t>
                </a:r>
                <a:r>
                  <a:rPr lang="en-US" b="0" dirty="0">
                    <a:solidFill>
                      <a:schemeClr val="tx1"/>
                    </a:solidFill>
                  </a:rPr>
                  <a:t>,</a:t>
                </a:r>
                <a:r>
                  <a:rPr lang="ru-RU" b="0" dirty="0">
                    <a:solidFill>
                      <a:schemeClr val="tx1"/>
                    </a:solidFill>
                  </a:rPr>
                  <a:t> мы получаем следующую блочную систему уравнений</a:t>
                </a:r>
                <a:r>
                  <a:rPr lang="en-US" b="0" dirty="0">
                    <a:solidFill>
                      <a:schemeClr val="tx1"/>
                    </a:solidFill>
                  </a:rPr>
                  <a:t>, </a:t>
                </a:r>
                <a:r>
                  <a:rPr lang="ru-RU" b="0" dirty="0">
                    <a:solidFill>
                      <a:schemeClr val="tx1"/>
                    </a:solidFill>
                  </a:rPr>
                  <a:t>позволяющую сократить объём вычислений:</a:t>
                </a:r>
              </a:p>
              <a:p>
                <a:endParaRPr lang="ru-RU" dirty="0"/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1BCD3500-71E1-B2BC-6F8C-15AB8E9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073715"/>
                <a:ext cx="11246245" cy="5040205"/>
              </a:xfrm>
              <a:prstGeom prst="rect">
                <a:avLst/>
              </a:prstGeom>
              <a:blipFill>
                <a:blip r:embed="rId2"/>
                <a:stretch>
                  <a:fillRect l="-271"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FD3F4AA9-AA9B-0651-F3D7-425D752FCC22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7F24B61-92A6-DDBF-692A-F3DF975DF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43D2EA-CDDA-A20D-3364-7CF662B92F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8351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13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6">
                <a:extLst>
                  <a:ext uri="{FF2B5EF4-FFF2-40B4-BE49-F238E27FC236}">
                    <a16:creationId xmlns:a16="http://schemas.microsoft.com/office/drawing/2014/main" id="{EBE457F7-D923-047C-43DF-C0FEAEE9CE19}"/>
                  </a:ext>
                </a:extLst>
              </p:cNvPr>
              <p:cNvSpPr/>
              <p:nvPr/>
            </p:nvSpPr>
            <p:spPr>
              <a:xfrm>
                <a:off x="4953000" y="1410327"/>
                <a:ext cx="2061757" cy="377130"/>
              </a:xfrm>
              <a:prstGeom prst="roundRect">
                <a:avLst>
                  <a:gd name="adj" fmla="val 1515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6">
                <a:extLst>
                  <a:ext uri="{FF2B5EF4-FFF2-40B4-BE49-F238E27FC236}">
                    <a16:creationId xmlns:a16="http://schemas.microsoft.com/office/drawing/2014/main" id="{EBE457F7-D923-047C-43DF-C0FEAEE9C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410327"/>
                <a:ext cx="2061757" cy="377130"/>
              </a:xfrm>
              <a:prstGeom prst="roundRect">
                <a:avLst>
                  <a:gd name="adj" fmla="val 15154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6">
                <a:extLst>
                  <a:ext uri="{FF2B5EF4-FFF2-40B4-BE49-F238E27FC236}">
                    <a16:creationId xmlns:a16="http://schemas.microsoft.com/office/drawing/2014/main" id="{B42D82A9-DF71-F173-0986-73E67F938CF8}"/>
                  </a:ext>
                </a:extLst>
              </p:cNvPr>
              <p:cNvSpPr/>
              <p:nvPr/>
            </p:nvSpPr>
            <p:spPr>
              <a:xfrm>
                <a:off x="1726946" y="2203477"/>
                <a:ext cx="8305800" cy="533400"/>
              </a:xfrm>
              <a:prstGeom prst="roundRect">
                <a:avLst>
                  <a:gd name="adj" fmla="val 1515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endParaRPr lang="ru-RU" sz="16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160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>
                          <a:latin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 6">
                <a:extLst>
                  <a:ext uri="{FF2B5EF4-FFF2-40B4-BE49-F238E27FC236}">
                    <a16:creationId xmlns:a16="http://schemas.microsoft.com/office/drawing/2014/main" id="{B42D82A9-DF71-F173-0986-73E67F938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946" y="2203477"/>
                <a:ext cx="8305800" cy="533400"/>
              </a:xfrm>
              <a:prstGeom prst="roundRect">
                <a:avLst>
                  <a:gd name="adj" fmla="val 15154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6">
                <a:extLst>
                  <a:ext uri="{FF2B5EF4-FFF2-40B4-BE49-F238E27FC236}">
                    <a16:creationId xmlns:a16="http://schemas.microsoft.com/office/drawing/2014/main" id="{281A0916-A77D-BF3D-6BB6-5B1440C39CE7}"/>
                  </a:ext>
                </a:extLst>
              </p:cNvPr>
              <p:cNvSpPr/>
              <p:nvPr/>
            </p:nvSpPr>
            <p:spPr>
              <a:xfrm>
                <a:off x="2971800" y="3438342"/>
                <a:ext cx="4914900" cy="533400"/>
              </a:xfrm>
              <a:prstGeom prst="roundRect">
                <a:avLst>
                  <a:gd name="adj" fmla="val 1515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600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r>
                            <a:rPr lang="en-US" sz="1600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600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ru-RU" sz="16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 6">
                <a:extLst>
                  <a:ext uri="{FF2B5EF4-FFF2-40B4-BE49-F238E27FC236}">
                    <a16:creationId xmlns:a16="http://schemas.microsoft.com/office/drawing/2014/main" id="{281A0916-A77D-BF3D-6BB6-5B1440C39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438342"/>
                <a:ext cx="4914900" cy="533400"/>
              </a:xfrm>
              <a:prstGeom prst="roundRect">
                <a:avLst>
                  <a:gd name="adj" fmla="val 15154"/>
                </a:avLst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93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BE29-0231-DC90-C573-85ECA9AE7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533234AC-AC8F-4F66-AC03-1A75FB623ADC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39778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endParaRPr lang="ru-RU" sz="1800" b="1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endParaRPr lang="ru-RU" dirty="0"/>
              </a:p>
              <a:p>
                <a:r>
                  <a:rPr lang="ru-RU" dirty="0"/>
                  <a:t>Основной шаг фильтрации выполняется через ортогонализацию блочной прямоугольной матрицы: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Где: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 b="1" dirty="0" smtClean="0">
                        <a:solidFill>
                          <a:srgbClr val="CC0000"/>
                        </a:solidFill>
                        <a:latin typeface="Microsoft Sans Serif"/>
                        <a:cs typeface="Microsoft Sans Serif"/>
                      </a:rPr>
                      <m:t>›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𝓠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b="1" dirty="0"/>
                  <a:t> </a:t>
                </a:r>
                <a:r>
                  <a:rPr lang="ru-RU" dirty="0"/>
                  <a:t>— ортогональная матрица преобразования</a:t>
                </a:r>
                <a:r>
                  <a:rPr lang="en-US" dirty="0"/>
                  <a:t>, </a:t>
                </a:r>
                <a:r>
                  <a:rPr lang="ru-RU" dirty="0"/>
                  <a:t>приводящая </a:t>
                </a:r>
                <a:r>
                  <a:rPr lang="en-US" dirty="0" err="1"/>
                  <a:t>prearray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ru-RU" dirty="0"/>
                  <a:t>к верхнетреугольному виду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sz="1800" b="1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sz="1800" b="1" i="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𝒌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квадратный корень априорной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sz="1800" b="1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›</m:t>
                        </m:r>
                        <m:sSub>
                          <m:sSubPr>
                            <m:ctrlP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 </m:t>
                            </m:r>
                            <m: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𝒌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+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ru-RU" b="1" dirty="0"/>
                  <a:t> </a:t>
                </a:r>
                <a:r>
                  <a:rPr lang="ru-RU" dirty="0"/>
                  <a:t>— квадратный корень апостериорной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 b="1" dirty="0" smtClean="0">
                        <a:solidFill>
                          <a:srgbClr val="CC0000"/>
                        </a:solidFill>
                        <a:latin typeface="Microsoft Sans Serif"/>
                        <a:cs typeface="Microsoft Sans Serif"/>
                      </a:rPr>
                      <m:t>›</m:t>
                    </m:r>
                    <m:sSubSup>
                      <m:sSub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вспомогательная матрица для вычисления коэффициента усиления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𝑲</m:t>
                        </m:r>
                      </m:e>
                      <m:sub>
                        <m:r>
                          <a:rPr lang="en-US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533234AC-AC8F-4F66-AC03-1A75FB623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3977884"/>
              </a:xfrm>
              <a:prstGeom prst="rect">
                <a:avLst/>
              </a:prstGeom>
              <a:blipFill>
                <a:blip r:embed="rId2"/>
                <a:stretch>
                  <a:fillRect l="-13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FB6E598F-DD2F-CBC9-A2DD-75EDFADF73B5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E010F82-E338-AE71-C966-22816B02D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96AA14-3001-5370-6986-3801C1AB48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18120" y="6286402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14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2">
                <a:extLst>
                  <a:ext uri="{FF2B5EF4-FFF2-40B4-BE49-F238E27FC236}">
                    <a16:creationId xmlns:a16="http://schemas.microsoft.com/office/drawing/2014/main" id="{979AF4A8-612B-3945-6285-544E0756117F}"/>
                  </a:ext>
                </a:extLst>
              </p:cNvPr>
              <p:cNvSpPr/>
              <p:nvPr/>
            </p:nvSpPr>
            <p:spPr>
              <a:xfrm>
                <a:off x="2514600" y="2091348"/>
                <a:ext cx="7014883" cy="1173942"/>
              </a:xfrm>
              <a:prstGeom prst="roundRect">
                <a:avLst>
                  <a:gd name="adj" fmla="val 11584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 2">
                <a:extLst>
                  <a:ext uri="{FF2B5EF4-FFF2-40B4-BE49-F238E27FC236}">
                    <a16:creationId xmlns:a16="http://schemas.microsoft.com/office/drawing/2014/main" id="{979AF4A8-612B-3945-6285-544E07561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2091348"/>
                <a:ext cx="7014883" cy="1173942"/>
              </a:xfrm>
              <a:prstGeom prst="roundRect">
                <a:avLst>
                  <a:gd name="adj" fmla="val 11584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434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77B4-2BD9-0B4E-0C3F-A9F78CD59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7DDF349-1E40-293B-A79C-A982835140AC}"/>
                  </a:ext>
                </a:extLst>
              </p:cNvPr>
              <p:cNvSpPr txBox="1"/>
              <p:nvPr/>
            </p:nvSpPr>
            <p:spPr>
              <a:xfrm>
                <a:off x="698578" y="983603"/>
                <a:ext cx="11246245" cy="547239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Вычислительная схема алгоритма:</a:t>
                </a:r>
              </a:p>
              <a:p>
                <a:r>
                  <a:rPr lang="ru-RU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Шаг 1: Формирование </a:t>
                </a:r>
                <a:r>
                  <a:rPr lang="en-US" b="1" kern="1200" dirty="0" err="1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prearray</a:t>
                </a:r>
                <a:r>
                  <a:rPr lang="en-US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:</a:t>
                </a:r>
              </a:p>
              <a:p>
                <a:r>
                  <a:rPr lang="ru-RU" dirty="0"/>
                  <a:t>Осуществляется сборка прямоугольной блочной матрицы:</a:t>
                </a:r>
              </a:p>
              <a:p>
                <a:r>
                  <a:rPr lang="ru-RU" dirty="0"/>
                  <a:t>Квадратичные корни ковариаций шума измерений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 шума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/>
                  <a:t>Квадратичный корень ковариации состояния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/>
                  <a:t>Матрицы системы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endParaRPr lang="en-US" dirty="0"/>
              </a:p>
              <a:p>
                <a:r>
                  <a:rPr lang="ru-RU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Шаг 2: Ортогональное преобразование</a:t>
                </a:r>
                <a:r>
                  <a:rPr lang="en-US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:</a:t>
                </a:r>
                <a:endParaRPr lang="ru-RU" b="1" kern="1200" dirty="0">
                  <a:solidFill>
                    <a:srgbClr val="1E3A8A"/>
                  </a:solidFill>
                  <a:latin typeface="Arial" pitchFamily="34" charset="0"/>
                  <a:ea typeface="+mn-ea"/>
                  <a:cs typeface="Arial" pitchFamily="34" charset="-120"/>
                </a:endParaRPr>
              </a:p>
              <a:p>
                <a:r>
                  <a:rPr lang="ru-RU" dirty="0"/>
                  <a:t>Применение </a:t>
                </a:r>
                <a:r>
                  <a:rPr lang="en-US" dirty="0"/>
                  <a:t>QR-</a:t>
                </a:r>
                <a:r>
                  <a:rPr lang="ru-RU" dirty="0"/>
                  <a:t>разложения для приведения матрицы к треугольному виду с использованием устойчивых ортогональных преобразований и сохранением структуры блочной матрицы</a:t>
                </a:r>
                <a:r>
                  <a:rPr lang="en-US" dirty="0"/>
                  <a:t>.</a:t>
                </a:r>
              </a:p>
              <a:p>
                <a:endParaRPr lang="ru-RU" dirty="0"/>
              </a:p>
              <a:p>
                <a:r>
                  <a:rPr lang="ru-RU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Шаг 3: Извлечение результатов</a:t>
                </a:r>
                <a:r>
                  <a:rPr lang="en-US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:</a:t>
                </a:r>
                <a:endParaRPr lang="ru-RU" b="1" kern="1200" dirty="0">
                  <a:solidFill>
                    <a:srgbClr val="1E3A8A"/>
                  </a:solidFill>
                  <a:latin typeface="Arial" pitchFamily="34" charset="0"/>
                  <a:ea typeface="+mn-ea"/>
                  <a:cs typeface="Arial" pitchFamily="34" charset="-120"/>
                </a:endParaRPr>
              </a:p>
              <a:p>
                <a:r>
                  <a:rPr lang="ru-RU" dirty="0"/>
                  <a:t>Формирование </a:t>
                </a:r>
                <a:r>
                  <a:rPr lang="en-US" dirty="0" err="1"/>
                  <a:t>postarray</a:t>
                </a:r>
                <a:r>
                  <a:rPr lang="en-US" dirty="0"/>
                  <a:t>, </a:t>
                </a:r>
                <a:r>
                  <a:rPr lang="ru-RU" dirty="0"/>
                  <a:t>откуда последовательно извлекаются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ru-RU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ru-RU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 обновлённый квадратный корень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— </a:t>
                </a:r>
                <a:r>
                  <a:rPr lang="ru-RU" dirty="0"/>
                  <a:t>вспомогательная матрица для вычисления коэффициента усиления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endParaRPr lang="ru-RU" dirty="0"/>
              </a:p>
              <a:p>
                <a:r>
                  <a:rPr lang="ru-RU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Шаг 4: Обновление оценки состояния</a:t>
                </a:r>
                <a:r>
                  <a:rPr lang="en-US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:</a:t>
                </a:r>
                <a:endParaRPr lang="ru-RU" b="1" kern="1200" dirty="0">
                  <a:solidFill>
                    <a:srgbClr val="1E3A8A"/>
                  </a:solidFill>
                  <a:latin typeface="Arial" pitchFamily="34" charset="0"/>
                  <a:ea typeface="+mn-ea"/>
                  <a:cs typeface="Arial" pitchFamily="34" charset="-120"/>
                </a:endParaRP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7DDF349-1E40-293B-A79C-A98283514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78" y="983603"/>
                <a:ext cx="11246245" cy="5472396"/>
              </a:xfrm>
              <a:prstGeom prst="rect">
                <a:avLst/>
              </a:prstGeom>
              <a:blipFill>
                <a:blip r:embed="rId2"/>
                <a:stretch>
                  <a:fillRect l="-1302" t="-12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467A89A0-E2C4-9AFC-04F9-89DDD7D660F4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FDDC68B-1CC1-E0BB-011D-56685DFA2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D26B7E-852F-2EFA-222F-1F809D0B48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31750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15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20">
                <a:extLst>
                  <a:ext uri="{FF2B5EF4-FFF2-40B4-BE49-F238E27FC236}">
                    <a16:creationId xmlns:a16="http://schemas.microsoft.com/office/drawing/2014/main" id="{55F8A7D4-680F-6217-420F-2F0CE45A011B}"/>
                  </a:ext>
                </a:extLst>
              </p:cNvPr>
              <p:cNvSpPr/>
              <p:nvPr/>
            </p:nvSpPr>
            <p:spPr>
              <a:xfrm>
                <a:off x="5275326" y="5343012"/>
                <a:ext cx="5791200" cy="554831"/>
              </a:xfrm>
              <a:prstGeom prst="roundRect">
                <a:avLst>
                  <a:gd name="adj" fmla="val 12198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20">
                <a:extLst>
                  <a:ext uri="{FF2B5EF4-FFF2-40B4-BE49-F238E27FC236}">
                    <a16:creationId xmlns:a16="http://schemas.microsoft.com/office/drawing/2014/main" id="{55F8A7D4-680F-6217-420F-2F0CE45A0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26" y="5343012"/>
                <a:ext cx="5791200" cy="554831"/>
              </a:xfrm>
              <a:prstGeom prst="roundRect">
                <a:avLst>
                  <a:gd name="adj" fmla="val 12198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78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E411B-ADA2-000A-99E6-3D447847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1" y="76200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SRCF (Square-Root Covariance Filter)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205A7F0-7123-3EAF-DBC8-D7822D2C77A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5256632"/>
              </a:xfrm>
            </p:spPr>
            <p:txBody>
              <a:bodyPr/>
              <a:lstStyle/>
              <a:p>
                <a:pPr algn="l" rtl="0">
                  <a:lnSpc>
                    <a:spcPts val="1575"/>
                  </a:lnSpc>
                  <a:spcBef>
                    <a:spcPts val="1200"/>
                  </a:spcBef>
                  <a:spcAft>
                    <a:spcPts val="450"/>
                  </a:spcAft>
                </a:pPr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Этап 1: Инициализация начальных значений:</a:t>
                </a:r>
              </a:p>
              <a:p>
                <a:pPr algn="l" rtl="0">
                  <a:lnSpc>
                    <a:spcPts val="1575"/>
                  </a:lnSpc>
                  <a:spcBef>
                    <a:spcPts val="1200"/>
                  </a:spcBef>
                  <a:spcAft>
                    <a:spcPts val="450"/>
                  </a:spcAft>
                </a:pPr>
                <a:endParaRPr lang="ru-RU" sz="1600" b="1" kern="1200" dirty="0">
                  <a:solidFill>
                    <a:srgbClr val="1E3A8A"/>
                  </a:solidFill>
                  <a:latin typeface="Arial" pitchFamily="34" charset="0"/>
                  <a:cs typeface="Arial" pitchFamily="34" charset="-120"/>
                </a:endParaRPr>
              </a:p>
              <a:p>
                <a:pPr algn="l" rtl="0">
                  <a:lnSpc>
                    <a:spcPts val="1575"/>
                  </a:lnSpc>
                  <a:spcBef>
                    <a:spcPts val="1200"/>
                  </a:spcBef>
                  <a:spcAft>
                    <a:spcPts val="450"/>
                  </a:spcAft>
                </a:pPr>
                <a:endParaRPr lang="ru-RU" sz="1600" b="1" kern="1200" dirty="0">
                  <a:solidFill>
                    <a:srgbClr val="1E3A8A"/>
                  </a:solidFill>
                  <a:latin typeface="Arial" pitchFamily="34" charset="0"/>
                  <a:cs typeface="Arial" pitchFamily="34" charset="-120"/>
                </a:endParaRPr>
              </a:p>
              <a:p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Основная задача: </a:t>
                </a:r>
                <a:r>
                  <a:rPr lang="ru-RU" dirty="0"/>
                  <a:t>Вычислить: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—</a:t>
                </a:r>
                <a:r>
                  <a:rPr lang="ru-RU" dirty="0"/>
                  <a:t> нижние треугольные факторы Холецкого</a:t>
                </a:r>
                <a:r>
                  <a:rPr lang="en-US" dirty="0"/>
                  <a:t>.</a:t>
                </a:r>
                <a:endParaRPr lang="ru-RU" dirty="0"/>
              </a:p>
              <a:p>
                <a:endParaRPr lang="ru-RU" dirty="0"/>
              </a:p>
              <a:p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Этап 2</a:t>
                </a:r>
                <a:r>
                  <a:rPr lang="en-US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: </a:t>
                </a:r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Получение исходных данных:</a:t>
                </a:r>
                <a:endParaRPr lang="en-US" sz="1600" b="1" kern="1200" dirty="0">
                  <a:solidFill>
                    <a:srgbClr val="1E3A8A"/>
                  </a:solidFill>
                  <a:latin typeface="Arial" pitchFamily="34" charset="0"/>
                  <a:cs typeface="Arial" pitchFamily="34" charset="-120"/>
                </a:endParaRPr>
              </a:p>
              <a:p>
                <a:r>
                  <a:rPr lang="ru-RU" b="1" dirty="0">
                    <a:solidFill>
                      <a:srgbClr val="CC0000"/>
                    </a:solidFill>
                  </a:rPr>
                  <a:t>›</a:t>
                </a:r>
                <a:r>
                  <a:rPr lang="ru-RU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квадратичный корень апостериорной ковариации на шаге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en-US" dirty="0"/>
                  <a:t>);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b="1" dirty="0">
                            <a:solidFill>
                              <a:srgbClr val="CC0000"/>
                            </a:solidFill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b="1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апостериорная оценка состояния на шаге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;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b="1" dirty="0">
                        <a:solidFill>
                          <a:srgbClr val="CC0000"/>
                        </a:solidFill>
                      </a:rPr>
                      <m:t>›</m:t>
                    </m:r>
                    <m:r>
                      <a:rPr lang="ru-RU" b="1" i="1" dirty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b="1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матрицы модели</a:t>
                </a:r>
                <a:r>
                  <a:rPr lang="en-US" dirty="0"/>
                  <a:t>;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b="1" dirty="0">
                        <a:solidFill>
                          <a:srgbClr val="CC0000"/>
                        </a:solidFill>
                      </a:rPr>
                      <m:t>›</m:t>
                    </m:r>
                    <m:r>
                      <a:rPr lang="ru-RU" b="1" i="1" dirty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квадратичные корни ковариаций шумов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ru-RU" dirty="0"/>
                  <a:t>)</a:t>
                </a:r>
                <a:r>
                  <a:rPr lang="en-US" dirty="0"/>
                  <a:t>; </a:t>
                </a:r>
                <a:endParaRPr lang="ru-RU" dirty="0"/>
              </a:p>
              <a:p>
                <a:endParaRPr lang="ru-RU" dirty="0"/>
              </a:p>
              <a:p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Этап 3</a:t>
                </a:r>
                <a:r>
                  <a:rPr lang="en-US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: </a:t>
                </a:r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Нахождение </a:t>
                </a:r>
                <a:r>
                  <a:rPr lang="en-US" sz="1600" b="1" kern="1200" dirty="0" err="1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prearray</a:t>
                </a:r>
                <a:r>
                  <a:rPr lang="ru-RU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:</a:t>
                </a:r>
                <a:endParaRPr lang="en-US" b="1" kern="1200" dirty="0">
                  <a:solidFill>
                    <a:srgbClr val="1E3A8A"/>
                  </a:solidFill>
                  <a:latin typeface="Arial" pitchFamily="34" charset="0"/>
                  <a:cs typeface="Arial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шум измерений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ru-RU" b="1" i="0" smtClean="0">
                                <a:latin typeface="Cambria Math" panose="02040503050406030204" pitchFamily="18" charset="0"/>
                              </a:rPr>
                              <m:t>фильтрация−коррекция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ru-RU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связь измерения и состояния (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коррекция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−динамика системы (экстраполяция−прогноз)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−шум процесса (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экстраполяция−прогноз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205A7F0-7123-3EAF-DBC8-D7822D2C7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5256632"/>
              </a:xfrm>
              <a:blipFill>
                <a:blip r:embed="rId2"/>
                <a:stretch>
                  <a:fillRect l="-1219" t="-18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C2AEA0-AB69-70A4-A91C-1DA9DB9ADE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D3CB9-358E-07E8-988B-30FAFB6442D9}"/>
              </a:ext>
            </a:extLst>
          </p:cNvPr>
          <p:cNvSpPr txBox="1"/>
          <p:nvPr/>
        </p:nvSpPr>
        <p:spPr>
          <a:xfrm>
            <a:off x="10896600" y="6560418"/>
            <a:ext cx="1646652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18">
                <a:extLst>
                  <a:ext uri="{FF2B5EF4-FFF2-40B4-BE49-F238E27FC236}">
                    <a16:creationId xmlns:a16="http://schemas.microsoft.com/office/drawing/2014/main" id="{9B0B691E-C3A1-B505-4E1E-B63FA7182369}"/>
                  </a:ext>
                </a:extLst>
              </p:cNvPr>
              <p:cNvSpPr/>
              <p:nvPr/>
            </p:nvSpPr>
            <p:spPr>
              <a:xfrm>
                <a:off x="707820" y="1600200"/>
                <a:ext cx="1654380" cy="554831"/>
              </a:xfrm>
              <a:prstGeom prst="roundRect">
                <a:avLst>
                  <a:gd name="adj" fmla="val 12198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 18">
                <a:extLst>
                  <a:ext uri="{FF2B5EF4-FFF2-40B4-BE49-F238E27FC236}">
                    <a16:creationId xmlns:a16="http://schemas.microsoft.com/office/drawing/2014/main" id="{9B0B691E-C3A1-B505-4E1E-B63FA7182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20" y="1600200"/>
                <a:ext cx="1654380" cy="554831"/>
              </a:xfrm>
              <a:prstGeom prst="roundRect">
                <a:avLst>
                  <a:gd name="adj" fmla="val 12198"/>
                </a:avLst>
              </a:prstGeom>
              <a:blipFill>
                <a:blip r:embed="rId4"/>
                <a:stretch>
                  <a:fillRect t="-43617" b="-80851"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20">
                <a:extLst>
                  <a:ext uri="{FF2B5EF4-FFF2-40B4-BE49-F238E27FC236}">
                    <a16:creationId xmlns:a16="http://schemas.microsoft.com/office/drawing/2014/main" id="{047A2AD6-5884-1C50-8536-02D4E509ABA9}"/>
                  </a:ext>
                </a:extLst>
              </p:cNvPr>
              <p:cNvSpPr/>
              <p:nvPr/>
            </p:nvSpPr>
            <p:spPr>
              <a:xfrm>
                <a:off x="2971800" y="1614854"/>
                <a:ext cx="3352800" cy="554831"/>
              </a:xfrm>
              <a:prstGeom prst="roundRect">
                <a:avLst>
                  <a:gd name="adj" fmla="val 12198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ru-RU" sz="1600" dirty="0"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</a:rPr>
                  <a:t>&gt; 0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&gt;0,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20">
                <a:extLst>
                  <a:ext uri="{FF2B5EF4-FFF2-40B4-BE49-F238E27FC236}">
                    <a16:creationId xmlns:a16="http://schemas.microsoft.com/office/drawing/2014/main" id="{047A2AD6-5884-1C50-8536-02D4E509A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614854"/>
                <a:ext cx="3352800" cy="554831"/>
              </a:xfrm>
              <a:prstGeom prst="roundRect">
                <a:avLst>
                  <a:gd name="adj" fmla="val 12198"/>
                </a:avLst>
              </a:prstGeom>
              <a:blipFill>
                <a:blip r:embed="rId5"/>
                <a:stretch>
                  <a:fillRect t="-43617" b="-80851"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18">
                <a:extLst>
                  <a:ext uri="{FF2B5EF4-FFF2-40B4-BE49-F238E27FC236}">
                    <a16:creationId xmlns:a16="http://schemas.microsoft.com/office/drawing/2014/main" id="{9121355C-E9A6-0205-6F0C-F8EF52DCE77B}"/>
                  </a:ext>
                </a:extLst>
              </p:cNvPr>
              <p:cNvSpPr/>
              <p:nvPr/>
            </p:nvSpPr>
            <p:spPr>
              <a:xfrm>
                <a:off x="672650" y="5031215"/>
                <a:ext cx="4966149" cy="1107996"/>
              </a:xfrm>
              <a:prstGeom prst="roundRect">
                <a:avLst>
                  <a:gd name="adj" fmla="val 12198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𝑝𝑟𝑒𝑎𝑟𝑟𝑎𝑦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 18">
                <a:extLst>
                  <a:ext uri="{FF2B5EF4-FFF2-40B4-BE49-F238E27FC236}">
                    <a16:creationId xmlns:a16="http://schemas.microsoft.com/office/drawing/2014/main" id="{9121355C-E9A6-0205-6F0C-F8EF52DCE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0" y="5031215"/>
                <a:ext cx="4966149" cy="1107996"/>
              </a:xfrm>
              <a:prstGeom prst="roundRect">
                <a:avLst>
                  <a:gd name="adj" fmla="val 12198"/>
                </a:avLst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22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7D1BA-F7E2-009D-7836-987E964E0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9F79D-C2B7-9659-DDA8-B0536139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1" y="76200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SRCF (Square-Root Covariance Filter)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C5C8413-5A9F-9062-430E-C3427434260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6647397"/>
              </a:xfrm>
            </p:spPr>
            <p:txBody>
              <a:bodyPr/>
              <a:lstStyle/>
              <a:p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Этап 4: Ортогонализация:</a:t>
                </a:r>
              </a:p>
              <a:p>
                <a:r>
                  <a:rPr lang="ru-RU" dirty="0"/>
                  <a:t>Применение ортогонального преобразования </a:t>
                </a:r>
                <a14:m>
                  <m:oMath xmlns:m="http://schemas.openxmlformats.org/officeDocument/2006/math">
                    <m:r>
                      <a:rPr lang="ru-R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𝓠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ru-RU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получаемого преобразованиями </a:t>
                </a:r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Хаусхолдера</a:t>
                </a:r>
                <a:r>
                  <a:rPr lang="ru-RU" dirty="0"/>
                  <a:t>: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Этап 5: Нахождение </a:t>
                </a:r>
                <a:r>
                  <a:rPr lang="en-US" sz="1600" b="1" kern="1200" dirty="0" err="1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postarray</a:t>
                </a:r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: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en-US" dirty="0"/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 обновлённый квадратный корень априорной ковариации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ru-RU" b="1" dirty="0"/>
                  <a:t>результат экстраполяции</a:t>
                </a:r>
                <a:r>
                  <a:rPr lang="en-US" dirty="0"/>
                  <a:t>);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b="1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вспомогательная матрица для вычисления коэффициента усиления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b="1" dirty="0"/>
                  <a:t> </a:t>
                </a:r>
                <a:r>
                  <a:rPr lang="ru-RU" dirty="0"/>
                  <a:t>(</a:t>
                </a:r>
                <a:r>
                  <a:rPr lang="ru-RU" b="1" dirty="0"/>
                  <a:t>результат фильтрации</a:t>
                </a:r>
                <a:r>
                  <a:rPr lang="ru-RU" dirty="0"/>
                  <a:t>)</a:t>
                </a:r>
                <a:r>
                  <a:rPr lang="en-US" dirty="0"/>
                  <a:t>;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C5C8413-5A9F-9062-430E-C34274342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6647397"/>
              </a:xfrm>
              <a:blipFill>
                <a:blip r:embed="rId2"/>
                <a:stretch>
                  <a:fillRect l="-1219" t="-9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D0AD2A-DBBB-C56D-946A-46287F27F7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7048D-4BCA-933D-5388-49E1C1BC765E}"/>
              </a:ext>
            </a:extLst>
          </p:cNvPr>
          <p:cNvSpPr txBox="1"/>
          <p:nvPr/>
        </p:nvSpPr>
        <p:spPr>
          <a:xfrm>
            <a:off x="10896600" y="6560418"/>
            <a:ext cx="1646652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18">
                <a:extLst>
                  <a:ext uri="{FF2B5EF4-FFF2-40B4-BE49-F238E27FC236}">
                    <a16:creationId xmlns:a16="http://schemas.microsoft.com/office/drawing/2014/main" id="{78A757EF-CD48-1223-6A05-6A476AF133BB}"/>
                  </a:ext>
                </a:extLst>
              </p:cNvPr>
              <p:cNvSpPr/>
              <p:nvPr/>
            </p:nvSpPr>
            <p:spPr>
              <a:xfrm>
                <a:off x="3376256" y="2016488"/>
                <a:ext cx="4966149" cy="1107996"/>
              </a:xfrm>
              <a:prstGeom prst="roundRect">
                <a:avLst>
                  <a:gd name="adj" fmla="val 12198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</m:func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 18">
                <a:extLst>
                  <a:ext uri="{FF2B5EF4-FFF2-40B4-BE49-F238E27FC236}">
                    <a16:creationId xmlns:a16="http://schemas.microsoft.com/office/drawing/2014/main" id="{78A757EF-CD48-1223-6A05-6A476AF13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256" y="2016488"/>
                <a:ext cx="4966149" cy="1107996"/>
              </a:xfrm>
              <a:prstGeom prst="roundRect">
                <a:avLst>
                  <a:gd name="adj" fmla="val 12198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18">
                <a:extLst>
                  <a:ext uri="{FF2B5EF4-FFF2-40B4-BE49-F238E27FC236}">
                    <a16:creationId xmlns:a16="http://schemas.microsoft.com/office/drawing/2014/main" id="{267C25F4-7FB0-DFCA-04F4-DB2BB828B32C}"/>
                  </a:ext>
                </a:extLst>
              </p:cNvPr>
              <p:cNvSpPr/>
              <p:nvPr/>
            </p:nvSpPr>
            <p:spPr>
              <a:xfrm>
                <a:off x="3124200" y="3821823"/>
                <a:ext cx="4966149" cy="1107996"/>
              </a:xfrm>
              <a:prstGeom prst="roundRect">
                <a:avLst>
                  <a:gd name="adj" fmla="val 12198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𝑝𝑜𝑠𝑡𝑎𝑟𝑟𝑎𝑦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18">
                <a:extLst>
                  <a:ext uri="{FF2B5EF4-FFF2-40B4-BE49-F238E27FC236}">
                    <a16:creationId xmlns:a16="http://schemas.microsoft.com/office/drawing/2014/main" id="{267C25F4-7FB0-DFCA-04F4-DB2BB828B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821823"/>
                <a:ext cx="4966149" cy="1107996"/>
              </a:xfrm>
              <a:prstGeom prst="roundRect">
                <a:avLst>
                  <a:gd name="adj" fmla="val 12198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933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C2FD3-4DF2-4D0F-B599-02FDB095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CC522-6CC5-65E4-D5B4-FAA44CA0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SRCF (Square-Root Covariance Filter)</a:t>
            </a:r>
            <a:r>
              <a:rPr lang="ru-RU" dirty="0"/>
              <a:t>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0E0B72-75F4-D693-B80B-E4D22F378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028" y="1766121"/>
            <a:ext cx="11270234" cy="2168286"/>
          </a:xfrm>
        </p:spPr>
        <p:txBody>
          <a:bodyPr/>
          <a:lstStyle/>
          <a:p>
            <a:r>
              <a:rPr lang="ru-RU" sz="1600" b="1" kern="1200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Этап 6: Вычисление коэффициента усиления и обновление состояния:</a:t>
            </a:r>
          </a:p>
          <a:p>
            <a:endParaRPr lang="ru-RU" b="1" dirty="0"/>
          </a:p>
          <a:p>
            <a:r>
              <a:rPr lang="ru-RU" sz="1600" b="1" kern="1200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Коэффициент усиления Калмана:</a:t>
            </a:r>
          </a:p>
          <a:p>
            <a:endParaRPr lang="ru-RU" dirty="0"/>
          </a:p>
          <a:p>
            <a:endParaRPr lang="en-US" dirty="0"/>
          </a:p>
          <a:p>
            <a:r>
              <a:rPr lang="ru-RU" sz="1600" b="1" kern="1200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Обновление состояния:</a:t>
            </a:r>
          </a:p>
          <a:p>
            <a:r>
              <a:rPr lang="ru-RU" dirty="0"/>
              <a:t>				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58BDD9-33AD-718F-5F37-2259B1621794}"/>
                  </a:ext>
                </a:extLst>
              </p:cNvPr>
              <p:cNvSpPr txBox="1"/>
              <p:nvPr/>
            </p:nvSpPr>
            <p:spPr>
              <a:xfrm>
                <a:off x="990600" y="4164267"/>
                <a:ext cx="9548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𝓠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en-US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QR-</a:t>
                </a:r>
                <a:r>
                  <a:rPr lang="ru-RU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преобразование</a:t>
                </a:r>
                <a:r>
                  <a:rPr lang="en-US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 </a:t>
                </a:r>
                <a:r>
                  <a:rPr lang="ru-RU" dirty="0"/>
                  <a:t>для вычисления ортогонального преобразования </a:t>
                </a:r>
                <a14:m>
                  <m:oMath xmlns:m="http://schemas.openxmlformats.org/officeDocument/2006/math">
                    <m:r>
                      <a:rPr lang="ru-R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58BDD9-33AD-718F-5F37-2259B1621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164267"/>
                <a:ext cx="9548191" cy="276999"/>
              </a:xfrm>
              <a:prstGeom prst="rect">
                <a:avLst/>
              </a:prstGeom>
              <a:blipFill>
                <a:blip r:embed="rId2"/>
                <a:stretch>
                  <a:fillRect l="-1086" t="-28261" b="-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AB88171-A98D-22B1-9AD3-057DA5418E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473FB-A2DA-CD01-7C8E-AEC6B21C85CD}"/>
              </a:ext>
            </a:extLst>
          </p:cNvPr>
          <p:cNvSpPr txBox="1"/>
          <p:nvPr/>
        </p:nvSpPr>
        <p:spPr>
          <a:xfrm>
            <a:off x="10896600" y="6547367"/>
            <a:ext cx="117348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chemeClr val="bg1"/>
                </a:solid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www.nstu.ru</a:t>
            </a:r>
            <a:endParaRPr lang="en-US" sz="135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18">
                <a:extLst>
                  <a:ext uri="{FF2B5EF4-FFF2-40B4-BE49-F238E27FC236}">
                    <a16:creationId xmlns:a16="http://schemas.microsoft.com/office/drawing/2014/main" id="{A07CD8EB-8C0B-8D6F-9F4D-656AA4715B26}"/>
                  </a:ext>
                </a:extLst>
              </p:cNvPr>
              <p:cNvSpPr/>
              <p:nvPr/>
            </p:nvSpPr>
            <p:spPr>
              <a:xfrm>
                <a:off x="3415954" y="2594529"/>
                <a:ext cx="4572000" cy="509771"/>
              </a:xfrm>
              <a:prstGeom prst="roundRect">
                <a:avLst>
                  <a:gd name="adj" fmla="val 12198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 18">
                <a:extLst>
                  <a:ext uri="{FF2B5EF4-FFF2-40B4-BE49-F238E27FC236}">
                    <a16:creationId xmlns:a16="http://schemas.microsoft.com/office/drawing/2014/main" id="{A07CD8EB-8C0B-8D6F-9F4D-656AA4715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954" y="2594529"/>
                <a:ext cx="4572000" cy="509771"/>
              </a:xfrm>
              <a:prstGeom prst="roundRect">
                <a:avLst>
                  <a:gd name="adj" fmla="val 12198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18">
                <a:extLst>
                  <a:ext uri="{FF2B5EF4-FFF2-40B4-BE49-F238E27FC236}">
                    <a16:creationId xmlns:a16="http://schemas.microsoft.com/office/drawing/2014/main" id="{78D36E3F-5A27-727D-F9EC-90E22B67F018}"/>
                  </a:ext>
                </a:extLst>
              </p:cNvPr>
              <p:cNvSpPr/>
              <p:nvPr/>
            </p:nvSpPr>
            <p:spPr>
              <a:xfrm>
                <a:off x="2819400" y="3458600"/>
                <a:ext cx="5505308" cy="509771"/>
              </a:xfrm>
              <a:prstGeom prst="roundRect">
                <a:avLst>
                  <a:gd name="adj" fmla="val 12198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 18">
                <a:extLst>
                  <a:ext uri="{FF2B5EF4-FFF2-40B4-BE49-F238E27FC236}">
                    <a16:creationId xmlns:a16="http://schemas.microsoft.com/office/drawing/2014/main" id="{78D36E3F-5A27-727D-F9EC-90E22B67F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458600"/>
                <a:ext cx="5505308" cy="509771"/>
              </a:xfrm>
              <a:prstGeom prst="roundRect">
                <a:avLst>
                  <a:gd name="adj" fmla="val 12198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18">
                <a:extLst>
                  <a:ext uri="{FF2B5EF4-FFF2-40B4-BE49-F238E27FC236}">
                    <a16:creationId xmlns:a16="http://schemas.microsoft.com/office/drawing/2014/main" id="{BE773DC6-8796-FA75-DBB3-C6B4746A18B1}"/>
                  </a:ext>
                </a:extLst>
              </p:cNvPr>
              <p:cNvSpPr/>
              <p:nvPr/>
            </p:nvSpPr>
            <p:spPr>
              <a:xfrm>
                <a:off x="4399507" y="4796779"/>
                <a:ext cx="2604894" cy="1332870"/>
              </a:xfrm>
              <a:prstGeom prst="roundRect">
                <a:avLst>
                  <a:gd name="adj" fmla="val 12198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 18">
                <a:extLst>
                  <a:ext uri="{FF2B5EF4-FFF2-40B4-BE49-F238E27FC236}">
                    <a16:creationId xmlns:a16="http://schemas.microsoft.com/office/drawing/2014/main" id="{BE773DC6-8796-FA75-DBB3-C6B4746A1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07" y="4796779"/>
                <a:ext cx="2604894" cy="1332870"/>
              </a:xfrm>
              <a:prstGeom prst="roundRect">
                <a:avLst>
                  <a:gd name="adj" fmla="val 12198"/>
                </a:avLst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086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E3DF-5552-0569-73C9-11BA482A3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318109EC-88F1-CD62-B884-F52E69286F98}"/>
                  </a:ext>
                </a:extLst>
              </p:cNvPr>
              <p:cNvSpPr txBox="1"/>
              <p:nvPr/>
            </p:nvSpPr>
            <p:spPr>
              <a:xfrm>
                <a:off x="582963" y="1315189"/>
                <a:ext cx="11645823" cy="49102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Численная устойчивость:</a:t>
                </a:r>
                <a:r>
                  <a:rPr lang="ru-RU" sz="2000" b="1" dirty="0"/>
                  <a:t> </a:t>
                </a:r>
                <a:r>
                  <a:rPr lang="ru-RU" sz="2000" dirty="0"/>
                  <a:t>исключается потеря положительной определённости ковариационных матриц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что предотвращает расхождение фильтра</a:t>
                </a:r>
                <a:r>
                  <a:rPr lang="en-US" sz="2000" dirty="0"/>
                  <a:t>; </a:t>
                </a:r>
                <a:r>
                  <a:rPr lang="ru-RU" sz="2000" dirty="0"/>
                  <a:t>порядок ошибок округления составляет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ru-RU" sz="2000" dirty="0"/>
                  <a:t> – машинная точность</a:t>
                </a:r>
                <a:r>
                  <a:rPr lang="en-US" sz="2000" dirty="0"/>
                  <a:t>;</a:t>
                </a:r>
              </a:p>
              <a:p>
                <a:endParaRPr lang="ru-RU" sz="20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Высокая точность: </a:t>
                </a:r>
                <a:r>
                  <a:rPr lang="ru-RU" sz="2000" dirty="0"/>
                  <a:t>обеспечивается автоматическим сохранением </a:t>
                </a:r>
                <a:r>
                  <a:rPr lang="ru-RU" sz="2000" dirty="0" err="1"/>
                  <a:t>симметриии</a:t>
                </a:r>
                <a:r>
                  <a:rPr lang="ru-RU" sz="2000" dirty="0"/>
                  <a:t> структуры ковариационных матриц</a:t>
                </a:r>
                <a:r>
                  <a:rPr lang="en-US" sz="2000" dirty="0"/>
                  <a:t>; </a:t>
                </a:r>
                <a:r>
                  <a:rPr lang="ru-RU" sz="2000" dirty="0"/>
                  <a:t>метод устойчив к использованию плохо обусловленных матриц (например</a:t>
                </a:r>
                <a:r>
                  <a:rPr lang="en-US" sz="2000" dirty="0"/>
                  <a:t>, </a:t>
                </a:r>
                <a:r>
                  <a:rPr lang="ru-RU" sz="2000" dirty="0"/>
                  <a:t>матрицам Гильберта или вырожденным матрицам)</a:t>
                </a:r>
                <a:r>
                  <a:rPr lang="en-US" sz="2000" dirty="0"/>
                  <a:t>; </a:t>
                </a:r>
                <a:r>
                  <a:rPr lang="ru-RU" sz="2000" dirty="0"/>
                  <a:t>увеличение точности достигается за счёт использования ортогональных преобразований для обновления матричных факторов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ru-RU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в соответствии с уравнением </a:t>
                </a:r>
                <a:r>
                  <a:rPr lang="ru-RU" sz="2000" dirty="0" err="1"/>
                  <a:t>Рикатти</a:t>
                </a:r>
                <a:r>
                  <a:rPr lang="en-US" sz="2000" dirty="0"/>
                  <a:t>, </a:t>
                </a:r>
                <a:r>
                  <a:rPr lang="ru-RU" sz="2000" dirty="0"/>
                  <a:t>записанным в блочно-матричной форме</a:t>
                </a:r>
                <a:r>
                  <a:rPr lang="en-US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ru-RU" sz="20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kern="1200" dirty="0">
                    <a:solidFill>
                      <a:srgbClr val="1E3A8A"/>
                    </a:solidFill>
                    <a:latin typeface="Arial" pitchFamily="34" charset="0"/>
                    <a:ea typeface="+mn-ea"/>
                    <a:cs typeface="Arial" pitchFamily="34" charset="-120"/>
                  </a:rPr>
                  <a:t>Универсальность: </a:t>
                </a:r>
                <a:r>
                  <a:rPr lang="ru-RU" sz="2000" dirty="0"/>
                  <a:t>алгоритм является единым для различных типов систем (непрерывных, дискретных, стационарных, нестационарных)  с возможностью адаптации для обработки скалярных измерений</a:t>
                </a:r>
                <a:r>
                  <a:rPr lang="en-US" sz="2000" dirty="0"/>
                  <a:t>;</a:t>
                </a:r>
                <a:endParaRPr lang="ru-RU" sz="2000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318109EC-88F1-CD62-B884-F52E6928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3" y="1315189"/>
                <a:ext cx="11645823" cy="4910255"/>
              </a:xfrm>
              <a:prstGeom prst="rect">
                <a:avLst/>
              </a:prstGeom>
              <a:blipFill>
                <a:blip r:embed="rId2"/>
                <a:stretch>
                  <a:fillRect l="-1257" t="-1242" b="-1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2466C1DB-E413-CA0F-12F6-122F45D9E58B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895A21C-C35B-0302-599D-EB40C97F33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Преимущества подхода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BC7FA7-3A42-38D2-011B-EAECD1132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19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6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Введение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0902425-CEE8-93DA-D77F-413338CE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10368915" cy="3336811"/>
          </a:xfrm>
        </p:spPr>
        <p:txBody>
          <a:bodyPr/>
          <a:lstStyle/>
          <a:p>
            <a:pPr marL="47625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Классическая реализация фильтра Калмана (CKF) подвержена численной неустойчивости в длительных задачах фильтрации из-за накопления ошибок округления, что приводит к потере положительной определённости ковариационных матриц и расхождению оценок. Для систем, требующих высокой надёжности и долговременной работы, такое поведение недопустимо</a:t>
            </a:r>
            <a:r>
              <a:rPr lang="en-US" dirty="0"/>
              <a:t> – </a:t>
            </a:r>
            <a:r>
              <a:rPr lang="ru-RU" dirty="0"/>
              <a:t>полученные измерения будут содержать большие вычислительные ошибки.</a:t>
            </a:r>
          </a:p>
          <a:p>
            <a:pPr marL="47625" marR="5080">
              <a:lnSpc>
                <a:spcPct val="100000"/>
              </a:lnSpc>
              <a:spcBef>
                <a:spcPts val="100"/>
              </a:spcBef>
            </a:pPr>
            <a:br>
              <a:rPr lang="ru-RU" dirty="0"/>
            </a:br>
            <a:r>
              <a:rPr lang="ru-RU" sz="1600" b="1" kern="1200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Квадратный Корневой Ковариационный Фильтр (SRCF) </a:t>
            </a:r>
            <a:r>
              <a:rPr lang="ru-RU" dirty="0"/>
              <a:t>решает эту проблему, выполняя все вычислительно чувствительные операции непосредственно с квадратными корнями ковариационных матриц. Этот подход предотвращает их вырождение и обеспечивает устойчивость алгоритма, что делает SRCF предпочтительным выбором для ответственных применений, пользуясь большим спросом в решении прикладных задач.</a:t>
            </a:r>
            <a:endParaRPr lang="ru-RU" spc="-10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56047A-BC91-884A-39B8-7F08E8EB0C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E66A3-0C18-EBB6-35B0-02DB06B99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69E8F-6343-E2BD-65D9-785F792B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99E0448-6E81-A9CB-B2E7-61FF2A58DB4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04800" y="969979"/>
                <a:ext cx="11734800" cy="5702971"/>
              </a:xfrm>
            </p:spPr>
            <p:txBody>
              <a:bodyPr/>
              <a:lstStyle/>
              <a:p>
                <a:pPr lvl="0">
                  <a:defRPr/>
                </a:pPr>
                <a:r>
                  <a:rPr lang="ru-RU" sz="1600" dirty="0">
                    <a:solidFill>
                      <a:prstClr val="black"/>
                    </a:solidFill>
                  </a:rPr>
                  <a:t>Для начала выведем формулы</a:t>
                </a:r>
                <a:r>
                  <a:rPr lang="en-US" sz="1600" dirty="0">
                    <a:solidFill>
                      <a:prstClr val="black"/>
                    </a:solidFill>
                  </a:rPr>
                  <a:t>, </a:t>
                </a:r>
                <a:r>
                  <a:rPr lang="ru-RU" sz="1600" dirty="0">
                    <a:solidFill>
                      <a:prstClr val="black"/>
                    </a:solidFill>
                  </a:rPr>
                  <a:t>касаемые простого </a:t>
                </a:r>
                <a:r>
                  <a:rPr lang="en-US" sz="1600" dirty="0">
                    <a:solidFill>
                      <a:prstClr val="black"/>
                    </a:solidFill>
                  </a:rPr>
                  <a:t>CKF </a:t>
                </a:r>
                <a:r>
                  <a:rPr lang="ru-RU" sz="1600" dirty="0">
                    <a:solidFill>
                      <a:prstClr val="black"/>
                    </a:solidFill>
                  </a:rPr>
                  <a:t>фильтра</a:t>
                </a:r>
                <a:r>
                  <a:rPr lang="en-US" sz="1600" dirty="0">
                    <a:solidFill>
                      <a:prstClr val="black"/>
                    </a:solidFill>
                  </a:rPr>
                  <a:t>. </a:t>
                </a:r>
                <a:r>
                  <a:rPr lang="ru-RU" sz="1600" dirty="0">
                    <a:solidFill>
                      <a:prstClr val="black"/>
                    </a:solidFill>
                  </a:rPr>
                  <a:t>В дальнейшем эти формулы мы будем использовать для доказательства </a:t>
                </a:r>
                <a:r>
                  <a:rPr lang="en-US" sz="1600" dirty="0">
                    <a:solidFill>
                      <a:prstClr val="black"/>
                    </a:solidFill>
                  </a:rPr>
                  <a:t>SRCF </a:t>
                </a:r>
                <a:r>
                  <a:rPr lang="ru-RU" sz="1600" dirty="0">
                    <a:solidFill>
                      <a:prstClr val="black"/>
                    </a:solidFill>
                  </a:rPr>
                  <a:t>фильтра непосредственно</a:t>
                </a:r>
                <a:r>
                  <a:rPr lang="en-US" sz="1600" dirty="0">
                    <a:solidFill>
                      <a:prstClr val="black"/>
                    </a:solidFill>
                  </a:rPr>
                  <a:t>.</a:t>
                </a:r>
                <a:r>
                  <a:rPr lang="ru-RU" sz="1600" dirty="0">
                    <a:solidFill>
                      <a:prstClr val="black"/>
                    </a:solidFill>
                  </a:rPr>
                  <a:t> </a:t>
                </a:r>
              </a:p>
              <a:p>
                <a:pPr lvl="0">
                  <a:defRPr/>
                </a:pPr>
                <a:r>
                  <a:rPr lang="ru-RU" sz="1600" dirty="0">
                    <a:solidFill>
                      <a:prstClr val="black"/>
                    </a:solidFill>
                  </a:rPr>
                  <a:t>Имеем следующую систему для Калманского фильтра:</a:t>
                </a:r>
                <a:endParaRPr lang="en-US" sz="16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−1≤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ru-RU" sz="1600" dirty="0">
                    <a:solidFill>
                      <a:prstClr val="black"/>
                    </a:solidFill>
                  </a:rPr>
                  <a:t>Кроме этого</a:t>
                </a:r>
                <a:r>
                  <a:rPr lang="en-US" sz="1600" dirty="0">
                    <a:solidFill>
                      <a:prstClr val="black"/>
                    </a:solidFill>
                  </a:rPr>
                  <a:t>, </a:t>
                </a:r>
                <a:r>
                  <a:rPr lang="ru-RU" sz="1600" dirty="0">
                    <a:solidFill>
                      <a:prstClr val="black"/>
                    </a:solidFill>
                  </a:rPr>
                  <a:t>у нас есть следующие стохастические предположения: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&gt;0;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≥0;</m:t>
                      </m:r>
                    </m:oMath>
                  </m:oMathPara>
                </a14:m>
                <a:endParaRPr lang="ru-RU" sz="16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=0;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ru-RU" sz="1600" dirty="0">
                    <a:solidFill>
                      <a:prstClr val="black"/>
                    </a:solidFill>
                  </a:rPr>
                  <a:t>Определим необходимые оценки и ошибки:</a:t>
                </a:r>
              </a:p>
              <a:p>
                <a:pPr lvl="0">
                  <a:defRPr/>
                </a:pPr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>
                    <a:solidFill>
                      <a:prstClr val="black"/>
                    </a:solidFill>
                  </a:rPr>
                  <a:t>Линейная среднеквадратичная экстраполированная оценка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ru-RU" sz="1600" dirty="0">
                    <a:solidFill>
                      <a:prstClr val="black"/>
                    </a:solidFill>
                  </a:rPr>
                  <a:t>вектора состояния: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ru-RU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>
                    <a:solidFill>
                      <a:prstClr val="black"/>
                    </a:solidFill>
                  </a:rPr>
                  <a:t>Ковариационная матрица ошибки оценки при экстраполяции: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+1|</m:t>
                                </m:r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+1|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>
                    <a:solidFill>
                      <a:prstClr val="black"/>
                    </a:solidFill>
                  </a:rPr>
                  <a:t>Линейная среднеквадратичная отфильтрованная оценка вектора состояния: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ru-RU" sz="16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>
                    <a:solidFill>
                      <a:prstClr val="black"/>
                    </a:solidFill>
                  </a:rPr>
                  <a:t>Ковариационная матрица ошибки оценки при фильтрации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+1|</m:t>
                                </m:r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+1|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>
                    <a:solidFill>
                      <a:prstClr val="black"/>
                    </a:solidFill>
                  </a:rPr>
                  <a:t>Невязка: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ru-RU" sz="1600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dirty="0">
                    <a:solidFill>
                      <a:prstClr val="black"/>
                    </a:solidFill>
                  </a:rPr>
                  <a:t>Ковариационная невязка: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ru-RU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160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ru-RU" sz="1600" dirty="0">
                    <a:solidFill>
                      <a:prstClr val="black"/>
                    </a:solidFill>
                  </a:rPr>
                  <a:t>Получим вывод уравнений </a:t>
                </a:r>
                <a:r>
                  <a:rPr lang="en-US" sz="1600" dirty="0">
                    <a:solidFill>
                      <a:prstClr val="black"/>
                    </a:solidFill>
                  </a:rPr>
                  <a:t>CKF </a:t>
                </a:r>
                <a:r>
                  <a:rPr lang="ru-RU" sz="1600" dirty="0">
                    <a:solidFill>
                      <a:prstClr val="black"/>
                    </a:solidFill>
                  </a:rPr>
                  <a:t>для 2-х стадийной формы:</a:t>
                </a:r>
              </a:p>
              <a:p>
                <a:pPr lvl="0">
                  <a:defRPr/>
                </a:pPr>
                <a:r>
                  <a:rPr lang="ru-RU" sz="1600" b="1" dirty="0">
                    <a:solidFill>
                      <a:prstClr val="black"/>
                    </a:solidFill>
                  </a:rPr>
                  <a:t>Фаза 1: Экстраполяция</a:t>
                </a:r>
                <a:r>
                  <a:rPr lang="ru-RU" sz="1600" dirty="0">
                    <a:solidFill>
                      <a:prstClr val="black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условное матожидание</m:t>
                    </m:r>
                  </m:oMath>
                </a14:m>
                <a:endParaRPr lang="ru-RU" sz="1600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:r>
                  <a:rPr lang="ru-RU" sz="1600" dirty="0">
                    <a:solidFill>
                      <a:prstClr val="black"/>
                    </a:solidFill>
                  </a:rPr>
                  <a:t>Ковариация ошибки прогноза: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+1|</m:t>
                                </m:r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+1|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остальные члены обнуляются при </m:t>
                    </m:r>
                    <m:sSub>
                      <m:sSubPr>
                        <m:ctrlPr>
                          <a:rPr lang="ru-RU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ru-RU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prstClr val="black"/>
                  </a:solidFill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99E0448-6E81-A9CB-B2E7-61FF2A58D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969979"/>
                <a:ext cx="11734800" cy="5702971"/>
              </a:xfrm>
              <a:blipFill>
                <a:blip r:embed="rId3"/>
                <a:stretch>
                  <a:fillRect l="-1039" t="-962" b="-150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083D41-7ADC-CE09-4B4F-B2FA6631F4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20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35D13-D881-E65A-1285-158412BB5C03}"/>
              </a:ext>
            </a:extLst>
          </p:cNvPr>
          <p:cNvSpPr txBox="1"/>
          <p:nvPr/>
        </p:nvSpPr>
        <p:spPr>
          <a:xfrm>
            <a:off x="10972800" y="6566199"/>
            <a:ext cx="14478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4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4828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8F99A-1D50-FFE3-3AE8-5EF385D1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B0420-A88C-EAEF-23D1-4DD08AAD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E0A3913-A983-A95D-D4BC-0B65C76A329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591274"/>
              </a:xfrm>
            </p:spPr>
            <p:txBody>
              <a:bodyPr/>
              <a:lstStyle/>
              <a:p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Фаза </a:t>
                </a:r>
                <a:r>
                  <a:rPr lang="en-US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2</a:t>
                </a:r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: Фильтрация (коррекция в момент </a:t>
                </a:r>
                <a14:m>
                  <m:oMath xmlns:m="http://schemas.openxmlformats.org/officeDocument/2006/math">
                    <m:r>
                      <a:rPr lang="en-US" sz="1600" b="1" kern="1200" dirty="0">
                        <a:solidFill>
                          <a:srgbClr val="1E3A8A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𝒌</m:t>
                    </m:r>
                    <m:r>
                      <a:rPr lang="en-US" sz="1600" b="1" kern="1200" dirty="0">
                        <a:solidFill>
                          <a:srgbClr val="1E3A8A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+</m:t>
                    </m:r>
                    <m:r>
                      <a:rPr lang="en-US" sz="1600" b="1" kern="1200" dirty="0">
                        <a:solidFill>
                          <a:srgbClr val="1E3A8A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𝟏</m:t>
                    </m:r>
                  </m:oMath>
                </a14:m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): </a:t>
                </a:r>
                <a:endParaRPr lang="en-US" sz="1600" b="1" kern="1200" dirty="0">
                  <a:solidFill>
                    <a:srgbClr val="1E3A8A"/>
                  </a:solidFill>
                  <a:latin typeface="Arial" pitchFamily="34" charset="0"/>
                  <a:cs typeface="Arial" pitchFamily="34" charset="-120"/>
                </a:endParaRPr>
              </a:p>
              <a:p>
                <a:r>
                  <a:rPr lang="ru-RU" dirty="0"/>
                  <a:t>Принцип ортогонального проектирования: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Оптимальный коэффициент Калмана находится из условия ортогональности ошибки оценки к невязке: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Выразим значение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b="0" dirty="0"/>
              </a:p>
              <a:p>
                <a:r>
                  <a:rPr lang="ru-RU" b="0" dirty="0"/>
                  <a:t>Ошибка прогноза: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Ковариацию ошибки после фильтрации найдём с помощью уравнения Джозефа:</a:t>
                </a:r>
              </a:p>
              <a:p>
                <a:r>
                  <a:rPr lang="ru-RU" b="0" dirty="0"/>
                  <a:t>Ошибка фильтрации: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ru-RU" b="0" dirty="0"/>
                  <a:t>Ковариация: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Стандартная форма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E0A3913-A983-A95D-D4BC-0B65C76A3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591274"/>
              </a:xfrm>
              <a:blipFill>
                <a:blip r:embed="rId2"/>
                <a:stretch>
                  <a:fillRect l="-1247" t="-1200" r="-3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EC3A8C-C032-27D1-4104-5CBEB4DAAF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21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24ADC-D494-85FF-BD6D-C17829F88704}"/>
              </a:ext>
            </a:extLst>
          </p:cNvPr>
          <p:cNvSpPr txBox="1"/>
          <p:nvPr/>
        </p:nvSpPr>
        <p:spPr>
          <a:xfrm>
            <a:off x="10972800" y="6566199"/>
            <a:ext cx="14478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7384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8D095-4C70-C5F6-6002-18A8C632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B1515F-D98C-DA87-EF68-7E469325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C094300-9A9A-FCF1-C06B-54426D476A1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990600"/>
                <a:ext cx="11963400" cy="5841023"/>
              </a:xfrm>
            </p:spPr>
            <p:txBody>
              <a:bodyPr/>
              <a:lstStyle/>
              <a:p>
                <a:r>
                  <a:rPr lang="ru-RU" sz="1600" dirty="0"/>
                  <a:t>В результате</a:t>
                </a:r>
                <a:r>
                  <a:rPr lang="en-US" sz="1600" dirty="0"/>
                  <a:t>, </a:t>
                </a:r>
                <a:r>
                  <a:rPr lang="ru-RU" sz="1600" dirty="0"/>
                  <a:t>были получены формулы для алгоритма </a:t>
                </a:r>
                <a:r>
                  <a:rPr lang="en-US" sz="1600" dirty="0"/>
                  <a:t>CKF-TM. </a:t>
                </a:r>
                <a:r>
                  <a:rPr lang="ru-RU" sz="1600" dirty="0"/>
                  <a:t>Выразим формулы алгоритма </a:t>
                </a:r>
                <a:r>
                  <a:rPr lang="en-US" sz="1600" dirty="0"/>
                  <a:t>CKF </a:t>
                </a:r>
                <a:r>
                  <a:rPr lang="ru-RU" sz="1600" dirty="0"/>
                  <a:t>через факторизацию</a:t>
                </a:r>
                <a:r>
                  <a:rPr lang="en-US" sz="1600" dirty="0"/>
                  <a:t>.</a:t>
                </a:r>
              </a:p>
              <a:p>
                <a:r>
                  <a:rPr lang="ru-RU" sz="1600" dirty="0"/>
                  <a:t>Введём квадратный корень ковариации невязки: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ru-RU" sz="1600" dirty="0"/>
                  <a:t> - верхнетреугольная матрица по разложению Холецкого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Нормализованная невязка: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;</a:t>
                </a:r>
                <a:r>
                  <a:rPr lang="ru-RU" sz="1600" dirty="0"/>
                  <a:t> </a:t>
                </a:r>
                <a:r>
                  <a:rPr lang="en-US" sz="1600" dirty="0"/>
                  <a:t>𝔼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1600"/>
                        <m:t>единичная матрица размера </m:t>
                      </m:r>
                      <m:r>
                        <m:rPr>
                          <m:nor/>
                        </m:rPr>
                        <a:rPr lang="ru-RU" sz="1600"/>
                        <m:t>m</m:t>
                      </m:r>
                      <m:r>
                        <m:rPr>
                          <m:nor/>
                        </m:rPr>
                        <a:rPr lang="ru-RU" sz="1600"/>
                        <m:t>×</m:t>
                      </m:r>
                      <m:r>
                        <m:rPr>
                          <m:nor/>
                        </m:rPr>
                        <a:rPr lang="ru-RU" sz="1600"/>
                        <m:t>m</m:t>
                      </m:r>
                    </m:oMath>
                  </m:oMathPara>
                </a14:m>
                <a:endParaRPr lang="en-US" sz="1600" b="0" dirty="0"/>
              </a:p>
              <a:p>
                <a:r>
                  <a:rPr lang="ru-RU" sz="1600" dirty="0"/>
                  <a:t>Невязка через нормализованную: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r>
                  <a:rPr lang="ru-RU" sz="1600" b="0" dirty="0"/>
                  <a:t>Нормализованный </a:t>
                </a:r>
                <a:r>
                  <a:rPr lang="ru-RU" sz="1600" dirty="0"/>
                  <a:t>к</a:t>
                </a:r>
                <a:r>
                  <a:rPr lang="ru-RU" sz="1600" b="0" dirty="0"/>
                  <a:t>оэффициент Калмана: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r>
                  <a:rPr lang="ru-RU" sz="1600" dirty="0"/>
                  <a:t>Уравнение обновления состояния для шага </a:t>
                </a:r>
                <a:r>
                  <a:rPr lang="en-US" sz="1600" dirty="0"/>
                  <a:t>k</a:t>
                </a:r>
                <a:r>
                  <a:rPr lang="ru-RU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1/2</m:t>
                                              </m:r>
                                            </m:sup>
                                          </m:sSup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ru-RU" sz="1600" b="0" dirty="0"/>
                  <a:t>Экстраполяция от </a:t>
                </a:r>
                <a:r>
                  <a:rPr lang="en-US" sz="1600" b="0" dirty="0"/>
                  <a:t>k </a:t>
                </a:r>
                <a:r>
                  <a:rPr lang="ru-RU" sz="1600" b="0" dirty="0"/>
                  <a:t>к </a:t>
                </a:r>
                <a:r>
                  <a:rPr lang="en-US" sz="1600" b="0" dirty="0"/>
                  <a:t>k+1: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  <a:p>
                <a:r>
                  <a:rPr lang="ru-RU" b="0" dirty="0"/>
                  <a:t> </a:t>
                </a:r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C094300-9A9A-FCF1-C06B-54426D476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990600"/>
                <a:ext cx="11963400" cy="5841023"/>
              </a:xfrm>
              <a:blipFill>
                <a:blip r:embed="rId2"/>
                <a:stretch>
                  <a:fillRect l="-1070" t="-1044" r="-9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28A835-6F87-4625-0B04-337F54258C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22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21524-8C80-7F9A-1E04-AF099E3331C9}"/>
              </a:ext>
            </a:extLst>
          </p:cNvPr>
          <p:cNvSpPr txBox="1"/>
          <p:nvPr/>
        </p:nvSpPr>
        <p:spPr>
          <a:xfrm>
            <a:off x="10923495" y="6552298"/>
            <a:ext cx="121471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04681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A2F12-ACB7-C033-68F3-38A64E18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306BE-680B-82AB-21CD-08DDD048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311EF253-2207-50F7-B22A-AC6733C63F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48474" y="1066800"/>
                <a:ext cx="11443526" cy="5520614"/>
              </a:xfrm>
            </p:spPr>
            <p:txBody>
              <a:bodyPr/>
              <a:lstStyle/>
              <a:p>
                <a:r>
                  <a:rPr lang="ru-RU" dirty="0"/>
                  <a:t>Уравнение обновления ковариации: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Уравнение ковариации ошибки предсказания: коррекция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Прогноз на шаге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Подстановка: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В результате</a:t>
                </a:r>
                <a:r>
                  <a:rPr lang="en-US" dirty="0"/>
                  <a:t>, </a:t>
                </a:r>
                <a:r>
                  <a:rPr lang="ru-RU" dirty="0"/>
                  <a:t>были получены следующие формулы алгоритма </a:t>
                </a:r>
                <a:r>
                  <a:rPr lang="en-US" dirty="0"/>
                  <a:t>CKF </a:t>
                </a:r>
                <a:r>
                  <a:rPr lang="ru-RU" dirty="0"/>
                  <a:t>с использованием факторизованного представления матрицы ковариации невязки измерений:</a:t>
                </a:r>
                <a:endParaRPr lang="en-US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Нормализованная невязка измерений: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Ковариация невязки измерений: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Нормализованный коэффициент Калмана: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Ковариация ошибки предсказания: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Оценка вектора состояния: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dirty="0"/>
              </a:p>
              <a:p>
                <a:r>
                  <a:rPr lang="ru-RU" dirty="0"/>
                  <a:t>Эти формулы понадобятся нам при доказательстве искомого </a:t>
                </a:r>
                <a:r>
                  <a:rPr lang="en-US" dirty="0"/>
                  <a:t>SRCF </a:t>
                </a:r>
                <a:r>
                  <a:rPr lang="ru-RU" dirty="0"/>
                  <a:t>метода</a:t>
                </a:r>
                <a:r>
                  <a:rPr lang="en-US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311EF253-2207-50F7-B22A-AC6733C63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8474" y="1066800"/>
                <a:ext cx="11443526" cy="5520614"/>
              </a:xfrm>
              <a:blipFill>
                <a:blip r:embed="rId2"/>
                <a:stretch>
                  <a:fillRect l="-1279" t="-1214" r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C56E898-16F2-78B4-9043-BDF6789573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23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CCA76-6874-9A3E-0926-E2DB4734FA90}"/>
              </a:ext>
            </a:extLst>
          </p:cNvPr>
          <p:cNvSpPr txBox="1"/>
          <p:nvPr/>
        </p:nvSpPr>
        <p:spPr>
          <a:xfrm>
            <a:off x="10896600" y="6553200"/>
            <a:ext cx="117258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93378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C21BA-7CBF-CCD8-00BF-2B03C7AC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70F7F-170D-6C94-F2F5-709F413E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9032C95-3102-AB23-F037-CFB336FD860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4760470"/>
              </a:xfrm>
            </p:spPr>
            <p:txBody>
              <a:bodyPr/>
              <a:lstStyle/>
              <a:p>
                <a:r>
                  <a:rPr lang="ru-RU" dirty="0"/>
                  <a:t>В блочной форме (размер матрицы равен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) алгоритм </a:t>
                </a:r>
                <a:r>
                  <a:rPr lang="en-US" dirty="0"/>
                  <a:t>SRCF </a:t>
                </a:r>
                <a:r>
                  <a:rPr lang="ru-RU" dirty="0"/>
                  <a:t>выглядит следующим образом: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матрица ортогональных преобразований</a:t>
                </a:r>
                <a:r>
                  <a:rPr lang="en-US" dirty="0"/>
                  <a:t>, </a:t>
                </a:r>
                <a:r>
                  <a:rPr lang="ru-RU" dirty="0"/>
                  <a:t>приводящая к верхнему треугольному виду (триангуляция) левую блочную матрицу</a:t>
                </a:r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groupChr>
                      <m:groupChrPr>
                        <m:chr m:val="⇔"/>
                        <m:vertJc m:val="bot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ru-RU" dirty="0"/>
                  <a:t>Докажем</a:t>
                </a:r>
                <a:r>
                  <a:rPr lang="en-US" dirty="0"/>
                  <a:t>, </a:t>
                </a:r>
                <a:r>
                  <a:rPr lang="ru-RU" dirty="0"/>
                  <a:t>что данная блочная запись уравнения эквивалентна уравнению следующего вида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ru-RU" dirty="0"/>
                  <a:t>ковариация ошибки предсказаний</a:t>
                </a:r>
                <a:r>
                  <a:rPr lang="en-US" dirty="0"/>
                  <a:t>.</a:t>
                </a:r>
              </a:p>
              <a:p>
                <a:r>
                  <a:rPr lang="ru-RU" dirty="0" err="1"/>
                  <a:t>Домножим</a:t>
                </a:r>
                <a:r>
                  <a:rPr lang="ru-RU" dirty="0"/>
                  <a:t> левую и правую части уравнений на транспонированную матрицы: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𝑝𝑟𝑒𝑎𝑟𝑟𝑎𝑦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𝑝𝑟𝑒𝑎𝑟𝑟𝑎𝑦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𝑎𝑟𝑟𝑎𝑦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𝑎𝑟𝑟𝑎𝑦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ru-RU" b="1" dirty="0"/>
                  <a:t>Для </a:t>
                </a:r>
                <a:r>
                  <a:rPr lang="en-US" b="1" dirty="0" err="1"/>
                  <a:t>prearray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9032C95-3102-AB23-F037-CFB336FD8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4760470"/>
              </a:xfrm>
              <a:blipFill>
                <a:blip r:embed="rId2"/>
                <a:stretch>
                  <a:fillRect l="-1247" t="-1538" r="-1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80D7DA-072D-D6A5-D480-1BE6EBF331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24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0C12A-1596-64ED-7263-AEB538CD69BE}"/>
              </a:ext>
            </a:extLst>
          </p:cNvPr>
          <p:cNvSpPr txBox="1"/>
          <p:nvPr/>
        </p:nvSpPr>
        <p:spPr>
          <a:xfrm>
            <a:off x="10896600" y="6551375"/>
            <a:ext cx="118203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99553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39F8-297E-EBF5-1495-1CF3C065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4A215-DA71-E707-8631-0738001B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BB3869B-B427-B7EE-3D8A-9261924FEF0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32697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𝒬𝒜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ru-RU" sz="1600" b="1" dirty="0"/>
                  <a:t>Для </a:t>
                </a:r>
                <a:r>
                  <a:rPr lang="en-US" sz="1600" b="1" dirty="0" err="1"/>
                  <a:t>postarray</a:t>
                </a:r>
                <a:r>
                  <a:rPr lang="en-US" sz="16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ru-RU" sz="1600" dirty="0"/>
                  <a:t>Сравним полученные блоки с выведенными ранее формулами: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(1</a:t>
                </a:r>
                <a:r>
                  <a:rPr lang="en-US" sz="1600" dirty="0"/>
                  <a:t>,1):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⇒совпадает с ковариацией невязки измерений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(1</a:t>
                </a:r>
                <a:r>
                  <a:rPr lang="en-US" sz="1600" dirty="0"/>
                  <a:t>,2):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ковариация между будущей ошибкой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ошибка прогноза на шаге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+1) 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и текущей невязкой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на шаге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;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(2</a:t>
                </a:r>
                <a:r>
                  <a:rPr lang="en-US" sz="1600" dirty="0"/>
                  <a:t>,1):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совпадает с нормированным коэффициентом Калмана</m:t>
                    </m:r>
                  </m:oMath>
                </a14:m>
                <a:r>
                  <a:rPr lang="en-US" sz="1600" dirty="0"/>
                  <a:t>;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(2</a:t>
                </a:r>
                <a:r>
                  <a:rPr lang="en-US" sz="1600" dirty="0"/>
                  <a:t>,2):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ru-RU" sz="1600" b="0" i="0" smtClean="0">
                        <a:latin typeface="Cambria Math" panose="02040503050406030204" pitchFamily="18" charset="0"/>
                      </a:rPr>
                      <m:t>совпадает с ковариацией ошибки предсказания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r>
                  <a:rPr lang="ru-RU" sz="1600" dirty="0">
                    <a:latin typeface="Cambria Math" panose="02040503050406030204" pitchFamily="18" charset="0"/>
                  </a:rPr>
                  <a:t>Полученные значения в блоках совпадают со значениями фильтра </a:t>
                </a:r>
                <a:r>
                  <a:rPr lang="en-US" sz="1600" dirty="0">
                    <a:latin typeface="Cambria Math" panose="02040503050406030204" pitchFamily="18" charset="0"/>
                  </a:rPr>
                  <a:t>CKF </a:t>
                </a:r>
                <a:r>
                  <a:rPr lang="ru-RU" sz="1600" dirty="0">
                    <a:latin typeface="Cambria Math" panose="02040503050406030204" pitchFamily="18" charset="0"/>
                  </a:rPr>
                  <a:t>с использованием факторизованного представления матрицы ковариации невязки измерений – делаем вывод</a:t>
                </a:r>
                <a:r>
                  <a:rPr lang="en-US" sz="1600" dirty="0">
                    <a:latin typeface="Cambria Math" panose="02040503050406030204" pitchFamily="18" charset="0"/>
                  </a:rPr>
                  <a:t>, </a:t>
                </a:r>
                <a:r>
                  <a:rPr lang="ru-RU" sz="1600" dirty="0">
                    <a:latin typeface="Cambria Math" panose="02040503050406030204" pitchFamily="18" charset="0"/>
                  </a:rPr>
                  <a:t>что наше доказательство верно</a:t>
                </a:r>
                <a:r>
                  <a:rPr lang="en-US" sz="1600" dirty="0">
                    <a:latin typeface="Cambria Math" panose="02040503050406030204" pitchFamily="18" charset="0"/>
                  </a:rPr>
                  <a:t>. </a:t>
                </a:r>
                <a:r>
                  <a:rPr lang="ru-RU" sz="1600" b="1" kern="1200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ЧТД</a:t>
                </a:r>
                <a:endParaRPr lang="en-US" sz="1600" b="1" kern="1200" dirty="0">
                  <a:solidFill>
                    <a:srgbClr val="1E3A8A"/>
                  </a:solidFill>
                  <a:latin typeface="Arial" pitchFamily="34" charset="0"/>
                  <a:cs typeface="Arial" pitchFamily="34" charset="-120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BB3869B-B427-B7EE-3D8A-9261924FE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326971"/>
              </a:xfrm>
              <a:blipFill>
                <a:blip r:embed="rId2"/>
                <a:stretch>
                  <a:fillRect l="-1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831737-5B63-80D3-F376-436EB7AB60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2CDCD-8297-AF25-7A58-86F638CA6407}"/>
              </a:ext>
            </a:extLst>
          </p:cNvPr>
          <p:cNvSpPr txBox="1"/>
          <p:nvPr/>
        </p:nvSpPr>
        <p:spPr>
          <a:xfrm>
            <a:off x="10930354" y="6553200"/>
            <a:ext cx="12192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60334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975074" y="656157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753" y="299872"/>
            <a:ext cx="1037336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Преимущества</a:t>
            </a:r>
            <a:r>
              <a:rPr spc="-30" dirty="0"/>
              <a:t> </a:t>
            </a:r>
            <a:r>
              <a:rPr dirty="0"/>
              <a:t>и</a:t>
            </a:r>
            <a:r>
              <a:rPr spc="-25" dirty="0"/>
              <a:t> </a:t>
            </a:r>
            <a:r>
              <a:rPr lang="ru-RU" dirty="0"/>
              <a:t>недостатки</a:t>
            </a:r>
            <a:r>
              <a:rPr spc="-25" dirty="0"/>
              <a:t> </a:t>
            </a:r>
            <a:r>
              <a:rPr lang="ru-RU" dirty="0"/>
              <a:t>алгоритма фильтрации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CDAC83-E419-E0AA-62FA-F795D858E1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26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C6B0849C-9637-35B1-DB04-BCBB29D6A7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0153638"/>
                  </p:ext>
                </p:extLst>
              </p:nvPr>
            </p:nvGraphicFramePr>
            <p:xfrm>
              <a:off x="934986" y="1752600"/>
              <a:ext cx="10647414" cy="408749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117362">
                      <a:extLst>
                        <a:ext uri="{9D8B030D-6E8A-4147-A177-3AD203B41FA5}">
                          <a16:colId xmlns:a16="http://schemas.microsoft.com/office/drawing/2014/main" val="1250242969"/>
                        </a:ext>
                      </a:extLst>
                    </a:gridCol>
                    <a:gridCol w="5530052">
                      <a:extLst>
                        <a:ext uri="{9D8B030D-6E8A-4147-A177-3AD203B41FA5}">
                          <a16:colId xmlns:a16="http://schemas.microsoft.com/office/drawing/2014/main" val="9702469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spc="-10" dirty="0">
                              <a:solidFill>
                                <a:schemeClr val="tx1"/>
                              </a:solidFill>
                              <a:latin typeface="Microsoft Sans Serif"/>
                              <a:cs typeface="Microsoft Sans Serif"/>
                            </a:rPr>
                            <a:t>Преимущества </a:t>
                          </a:r>
                          <a:r>
                            <a:rPr lang="ru-RU" sz="1800" b="1" dirty="0">
                              <a:solidFill>
                                <a:schemeClr val="tx1"/>
                              </a:solidFill>
                            </a:rPr>
                            <a:t>✅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  <a:latin typeface="Microsoft Sans Serif"/>
                            <a:cs typeface="Microsoft Sans Serif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spc="-10" dirty="0">
                              <a:solidFill>
                                <a:schemeClr val="tx1"/>
                              </a:solidFill>
                              <a:latin typeface="Microsoft Sans Serif"/>
                              <a:cs typeface="Microsoft Sans Serif"/>
                            </a:rPr>
                            <a:t>Недостатки </a:t>
                          </a:r>
                          <a:r>
                            <a:rPr lang="ru-RU" sz="1800" b="1" dirty="0">
                              <a:solidFill>
                                <a:schemeClr val="tx1"/>
                              </a:solidFill>
                            </a:rPr>
                            <a:t>❌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  <a:latin typeface="Microsoft Sans Serif"/>
                            <a:cs typeface="Microsoft Sans Serif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570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ru-RU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</a:t>
                          </a:r>
                          <a:r>
                            <a:rPr lang="ru-RU" sz="1800" b="1" dirty="0"/>
                            <a:t>Высокая численная устойчивость.</a:t>
                          </a:r>
                          <a:endParaRPr lang="ru-RU" sz="1800" b="1" spc="-10" dirty="0">
                            <a:solidFill>
                              <a:schemeClr val="tx1"/>
                            </a:solidFill>
                            <a:latin typeface="Microsoft Sans Serif"/>
                            <a:ea typeface="+mn-ea"/>
                            <a:cs typeface="Microsoft Sans Serif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2700">
                            <a:lnSpc>
                              <a:spcPts val="2195"/>
                            </a:lnSpc>
                          </a:pPr>
                          <a:r>
                            <a:rPr lang="ru-RU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ru-RU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</a:t>
                          </a:r>
                          <a:r>
                            <a:rPr lang="ru-RU" sz="1800" b="1" dirty="0"/>
                            <a:t>Вычислительная сложность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ru-RU" sz="1800" b="1" dirty="0"/>
                            <a:t>выше при малых </a:t>
                          </a:r>
                          <a:r>
                            <a:rPr lang="en-US" sz="1800" b="1" dirty="0"/>
                            <a:t>n</a:t>
                          </a:r>
                          <a:r>
                            <a:rPr lang="ru-RU" sz="1800" b="1" dirty="0"/>
                            <a:t>.</a:t>
                          </a:r>
                          <a:r>
                            <a:rPr lang="en-US" sz="1800" b="1" dirty="0"/>
                            <a:t> (</a:t>
                          </a:r>
                          <a:r>
                            <a:rPr lang="ru-RU" sz="1800" dirty="0"/>
                            <a:t>Требует </a:t>
                          </a:r>
                          <a:r>
                            <a:rPr lang="ru-RU" sz="1800" b="1" dirty="0"/>
                            <a:t>больше операций</a:t>
                          </a:r>
                          <a:r>
                            <a:rPr lang="ru-RU" sz="1800" dirty="0"/>
                            <a:t>, чем оптимизированный </a:t>
                          </a:r>
                          <a:r>
                            <a:rPr lang="en-US" sz="1800" dirty="0"/>
                            <a:t>CKF </a:t>
                          </a:r>
                          <a:r>
                            <a:rPr lang="ru-RU" sz="1800" dirty="0"/>
                            <a:t>при малых </a:t>
                          </a:r>
                          <a:r>
                            <a:rPr lang="en-US" sz="1800" dirty="0"/>
                            <a:t>n (</a:t>
                          </a:r>
                          <a:r>
                            <a:rPr lang="ru-RU" sz="1800" dirty="0"/>
                            <a:t>согласно расчётам в статье,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sSup>
                                    <m:sSupPr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ar-AE" sz="1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800" b="0" i="0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num>
                                    <m:den>
                                      <m: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ar-AE" sz="1800" dirty="0"/>
                            <a:t> </a:t>
                          </a:r>
                          <a:r>
                            <a:rPr lang="en-US" sz="1800" dirty="0"/>
                            <a:t>flops </a:t>
                          </a:r>
                          <a:r>
                            <a:rPr lang="ru-RU" sz="1800" dirty="0"/>
                            <a:t>для </a:t>
                          </a:r>
                          <a:r>
                            <a:rPr lang="en-US" sz="1800" b="1" dirty="0"/>
                            <a:t>SRCF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против </a:t>
                          </a:r>
                          <a:endParaRPr lang="en-US" sz="1800" dirty="0"/>
                        </a:p>
                        <a:p>
                          <a:pPr marL="12700">
                            <a:lnSpc>
                              <a:spcPts val="2195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ru-RU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sz="18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ar-AE" sz="1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ar-AE" sz="1800" dirty="0"/>
                                <m:t> </m:t>
                              </m:r>
                            </m:oMath>
                          </a14:m>
                          <a:r>
                            <a:rPr lang="ar-AE" sz="1800" dirty="0"/>
                            <a:t> </a:t>
                          </a:r>
                          <a:r>
                            <a:rPr lang="ru-RU" sz="1800" dirty="0"/>
                            <a:t>для </a:t>
                          </a:r>
                          <a:r>
                            <a:rPr lang="en-US" sz="1800" b="1" dirty="0"/>
                            <a:t>CKF</a:t>
                          </a:r>
                          <a:r>
                            <a:rPr lang="en-US" sz="1800" dirty="0"/>
                            <a:t>)</a:t>
                          </a:r>
                          <a:r>
                            <a:rPr lang="en-US" sz="1800" b="1" dirty="0"/>
                            <a:t>)</a:t>
                          </a:r>
                          <a:endParaRPr lang="ru-RU" sz="18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295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ru-RU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</a:t>
                          </a:r>
                          <a:r>
                            <a:rPr lang="ru-RU" sz="1800" b="1" dirty="0"/>
                            <a:t>Повышенная точность в длительных задачах.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en-US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</a:t>
                          </a:r>
                          <a:r>
                            <a:rPr lang="ru-RU" sz="1800" b="1" dirty="0"/>
                            <a:t>Алгоритмическая сложность реализации.</a:t>
                          </a:r>
                        </a:p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b="1" spc="-10" dirty="0">
                            <a:solidFill>
                              <a:schemeClr val="tx1"/>
                            </a:solidFill>
                            <a:latin typeface="Microsoft Sans Serif"/>
                            <a:ea typeface="+mn-ea"/>
                            <a:cs typeface="Microsoft Sans Serif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126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ru-RU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</a:t>
                          </a:r>
                          <a:r>
                            <a:rPr lang="ru-RU" sz="1800" b="1" dirty="0"/>
                            <a:t>Надёжность при плохой обусловленности</a:t>
                          </a:r>
                          <a:r>
                            <a:rPr lang="en-US" sz="1800" b="1" dirty="0"/>
                            <a:t>.</a:t>
                          </a:r>
                        </a:p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b="1" spc="-10" dirty="0">
                            <a:solidFill>
                              <a:schemeClr val="tx1"/>
                            </a:solidFill>
                            <a:latin typeface="Microsoft Sans Serif"/>
                            <a:ea typeface="+mn-ea"/>
                            <a:cs typeface="Microsoft Sans Serif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ru-RU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</a:t>
                          </a:r>
                          <a:r>
                            <a:rPr lang="ru-RU" sz="1800" b="1" dirty="0"/>
                            <a:t>Ограниченный выигрыш для всех оцениваемых величин.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6504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ru-RU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 </a:t>
                          </a:r>
                          <a:r>
                            <a:rPr lang="ru-RU" sz="1800" b="1" dirty="0"/>
                            <a:t>Вычислительная сложность SRCF сопоставима с CKF и сильно зависит от размерности задачи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dirty="0"/>
                            <a:t>(</a:t>
                          </a:r>
                          <a:r>
                            <a:rPr lang="ru-RU" sz="1800" dirty="0"/>
                            <a:t>более эффективен при больших значениях </a:t>
                          </a:r>
                          <a:r>
                            <a:rPr lang="en-US" sz="1800" dirty="0"/>
                            <a:t>n).</a:t>
                          </a:r>
                          <a:endParaRPr lang="ru-RU" sz="1800" dirty="0">
                            <a:latin typeface="Microsoft Sans Serif"/>
                            <a:cs typeface="Microsoft Sans Serif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b="1" spc="-10" dirty="0">
                            <a:solidFill>
                              <a:schemeClr val="tx1"/>
                            </a:solidFill>
                            <a:latin typeface="Microsoft Sans Serif"/>
                            <a:ea typeface="+mn-ea"/>
                            <a:cs typeface="Microsoft Sans Serif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4543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C6B0849C-9637-35B1-DB04-BCBB29D6A7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0153638"/>
                  </p:ext>
                </p:extLst>
              </p:nvPr>
            </p:nvGraphicFramePr>
            <p:xfrm>
              <a:off x="934986" y="1752600"/>
              <a:ext cx="10647414" cy="408749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117362">
                      <a:extLst>
                        <a:ext uri="{9D8B030D-6E8A-4147-A177-3AD203B41FA5}">
                          <a16:colId xmlns:a16="http://schemas.microsoft.com/office/drawing/2014/main" val="1250242969"/>
                        </a:ext>
                      </a:extLst>
                    </a:gridCol>
                    <a:gridCol w="5530052">
                      <a:extLst>
                        <a:ext uri="{9D8B030D-6E8A-4147-A177-3AD203B41FA5}">
                          <a16:colId xmlns:a16="http://schemas.microsoft.com/office/drawing/2014/main" val="9702469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spc="-10" dirty="0">
                              <a:solidFill>
                                <a:schemeClr val="tx1"/>
                              </a:solidFill>
                              <a:latin typeface="Microsoft Sans Serif"/>
                              <a:cs typeface="Microsoft Sans Serif"/>
                            </a:rPr>
                            <a:t>Преимущества </a:t>
                          </a:r>
                          <a:r>
                            <a:rPr lang="ru-RU" sz="1800" b="1" dirty="0">
                              <a:solidFill>
                                <a:schemeClr val="tx1"/>
                              </a:solidFill>
                            </a:rPr>
                            <a:t>✅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  <a:latin typeface="Microsoft Sans Serif"/>
                            <a:cs typeface="Microsoft Sans Serif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spc="-10" dirty="0">
                              <a:solidFill>
                                <a:schemeClr val="tx1"/>
                              </a:solidFill>
                              <a:latin typeface="Microsoft Sans Serif"/>
                              <a:cs typeface="Microsoft Sans Serif"/>
                            </a:rPr>
                            <a:t>Недостатки </a:t>
                          </a:r>
                          <a:r>
                            <a:rPr lang="ru-RU" sz="1800" b="1" dirty="0">
                              <a:solidFill>
                                <a:schemeClr val="tx1"/>
                              </a:solidFill>
                            </a:rPr>
                            <a:t>❌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  <a:latin typeface="Microsoft Sans Serif"/>
                            <a:cs typeface="Microsoft Sans Serif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570881"/>
                      </a:ext>
                    </a:extLst>
                  </a:tr>
                  <a:tr h="1527175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ru-RU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</a:t>
                          </a:r>
                          <a:r>
                            <a:rPr lang="ru-RU" sz="1800" b="1" dirty="0"/>
                            <a:t>Высокая численная устойчивость.</a:t>
                          </a:r>
                          <a:endParaRPr lang="ru-RU" sz="1800" b="1" spc="-10" dirty="0">
                            <a:solidFill>
                              <a:schemeClr val="tx1"/>
                            </a:solidFill>
                            <a:latin typeface="Microsoft Sans Serif"/>
                            <a:ea typeface="+mn-ea"/>
                            <a:cs typeface="Microsoft Sans Serif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92723" t="-25498" r="-551" b="-1498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929599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ru-RU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</a:t>
                          </a:r>
                          <a:r>
                            <a:rPr lang="ru-RU" sz="1800" b="1" dirty="0"/>
                            <a:t>Повышенная точность в длительных задачах.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en-US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</a:t>
                          </a:r>
                          <a:r>
                            <a:rPr lang="ru-RU" sz="1800" b="1" dirty="0"/>
                            <a:t>Алгоритмическая сложность реализации.</a:t>
                          </a:r>
                        </a:p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b="1" spc="-10" dirty="0">
                            <a:solidFill>
                              <a:schemeClr val="tx1"/>
                            </a:solidFill>
                            <a:latin typeface="Microsoft Sans Serif"/>
                            <a:ea typeface="+mn-ea"/>
                            <a:cs typeface="Microsoft Sans Serif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126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ru-RU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</a:t>
                          </a:r>
                          <a:r>
                            <a:rPr lang="ru-RU" sz="1800" b="1" dirty="0"/>
                            <a:t>Надёжность при плохой обусловленности</a:t>
                          </a:r>
                          <a:r>
                            <a:rPr lang="en-US" sz="1800" b="1" dirty="0"/>
                            <a:t>.</a:t>
                          </a:r>
                        </a:p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b="1" spc="-10" dirty="0">
                            <a:solidFill>
                              <a:schemeClr val="tx1"/>
                            </a:solidFill>
                            <a:latin typeface="Microsoft Sans Serif"/>
                            <a:ea typeface="+mn-ea"/>
                            <a:cs typeface="Microsoft Sans Serif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ru-RU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</a:t>
                          </a:r>
                          <a:r>
                            <a:rPr lang="ru-RU" sz="1800" b="1" dirty="0"/>
                            <a:t>Ограниченный выигрыш для всех оцениваемых величин.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650413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›</a:t>
                          </a:r>
                          <a:r>
                            <a:rPr lang="ru-RU" sz="1800" spc="-360" dirty="0">
                              <a:solidFill>
                                <a:srgbClr val="CC0000"/>
                              </a:solidFill>
                              <a:latin typeface="Microsoft Sans Serif"/>
                              <a:cs typeface="Microsoft Sans Serif"/>
                            </a:rPr>
                            <a:t>  </a:t>
                          </a:r>
                          <a:r>
                            <a:rPr lang="ru-RU" sz="1800" b="1" dirty="0"/>
                            <a:t>Вычислительная сложность SRCF сопоставима с CKF и сильно зависит от размерности задачи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dirty="0"/>
                            <a:t>(</a:t>
                          </a:r>
                          <a:r>
                            <a:rPr lang="ru-RU" sz="1800" dirty="0"/>
                            <a:t>более эффективен при больших значениях </a:t>
                          </a:r>
                          <a:r>
                            <a:rPr lang="en-US" sz="1800" dirty="0"/>
                            <a:t>n).</a:t>
                          </a:r>
                          <a:endParaRPr lang="ru-RU" sz="1800" dirty="0">
                            <a:latin typeface="Microsoft Sans Serif"/>
                            <a:cs typeface="Microsoft Sans Serif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b="1" spc="-10" dirty="0">
                            <a:solidFill>
                              <a:schemeClr val="tx1"/>
                            </a:solidFill>
                            <a:latin typeface="Microsoft Sans Serif"/>
                            <a:ea typeface="+mn-ea"/>
                            <a:cs typeface="Microsoft Sans Serif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4543649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CF72-B995-36A2-2BE2-60BF56AF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BABB9E-254B-73B9-173F-DC42584102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3"/>
            <a:ext cx="10889234" cy="143052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  <a:p>
            <a:pPr marL="12700" marR="5080">
              <a:lnSpc>
                <a:spcPct val="100000"/>
              </a:lnSpc>
              <a:spcBef>
                <a:spcPts val="805"/>
              </a:spcBef>
            </a:pPr>
            <a:r>
              <a:rPr lang="ru-RU" sz="1800" b="0" spc="-10" dirty="0">
                <a:latin typeface="Microsoft Sans Serif"/>
                <a:cs typeface="Microsoft Sans Serif"/>
              </a:rPr>
              <a:t>В качестве физической модели для проверки работоспособности фильтра будем использовать численную модель управления самолёта по углу крена в горизонтальном полёте</a:t>
            </a:r>
            <a:r>
              <a:rPr lang="en-US" sz="1800" b="0" spc="-1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5ECD02BD-741F-002B-C165-5D861CECCE4C}"/>
              </a:ext>
            </a:extLst>
          </p:cNvPr>
          <p:cNvSpPr txBox="1"/>
          <p:nvPr/>
        </p:nvSpPr>
        <p:spPr>
          <a:xfrm>
            <a:off x="10972800" y="660273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BC0D17-4617-765C-5E3B-4D76630BDD78}"/>
                  </a:ext>
                </a:extLst>
              </p:cNvPr>
              <p:cNvSpPr txBox="1"/>
              <p:nvPr/>
            </p:nvSpPr>
            <p:spPr>
              <a:xfrm>
                <a:off x="6629400" y="2250276"/>
                <a:ext cx="5667375" cy="4187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Здесь:</m:t>
                      </m:r>
                    </m:oMath>
                  </m:oMathPara>
                </a14:m>
                <a:endParaRPr lang="ru-RU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b="0" i="1" dirty="0">
                    <a:latin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искомый угол крена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 (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рад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.)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угловая скорость крена (</a:t>
                </a:r>
                <a:r>
                  <a:rPr lang="ru-RU" sz="1600" dirty="0">
                    <a:latin typeface="Cambria Math" panose="02040503050406030204" pitchFamily="18" charset="0"/>
                  </a:rPr>
                  <a:t>рад/с)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−угол отклонения элеронов (</m:t>
                      </m:r>
                      <m:r>
                        <m:rPr>
                          <m:nor/>
                        </m:rPr>
                        <a:rPr lang="ru-RU" sz="1600" b="0" dirty="0" smtClean="0">
                          <a:latin typeface="Cambria Math" panose="02040503050406030204" pitchFamily="18" charset="0"/>
                        </a:rPr>
                        <m:t>рад</m:t>
                      </m:r>
                      <m:r>
                        <m:rPr>
                          <m:nor/>
                        </m:rPr>
                        <a:rPr lang="en-US" sz="1600" b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— </a:t>
                </a:r>
                <a:r>
                  <a:rPr lang="ru-RU" sz="1600" dirty="0"/>
                  <a:t>аэродинамический момент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упр</m:t>
                            </m:r>
                          </m:sub>
                        </m:s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𝑆𝑏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sz="1600" dirty="0"/>
                  <a:t>— управляющий момент со стороны элеронов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возм</m:t>
                        </m:r>
                      </m:sub>
                    </m:sSub>
                    <m:r>
                      <a:rPr lang="ru-RU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600" dirty="0"/>
                  <a:t> — возмущающий момент (ветер)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восстанавливающий момент</a:t>
                </a:r>
                <a:r>
                  <a:rPr lang="en-US" sz="1600" dirty="0"/>
                  <a:t>, </a:t>
                </a:r>
                <a:r>
                  <a:rPr lang="ru-RU" sz="1600" dirty="0"/>
                  <a:t>отвечающий за статическую устойчивость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𝑉𝑆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демпфирующий момент</a:t>
                </a:r>
                <a:r>
                  <a:rPr lang="en-US" sz="1600" dirty="0"/>
                  <a:t>, </a:t>
                </a:r>
                <a:r>
                  <a:rPr lang="ru-RU" sz="1600" dirty="0"/>
                  <a:t>отвечающий за аэродинамическое демпфирование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момент инерции относительно продольной оси</a:t>
                </a:r>
                <a:endParaRPr lang="en-US" sz="1600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BC0D17-4617-765C-5E3B-4D76630B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250276"/>
                <a:ext cx="5667375" cy="4187493"/>
              </a:xfrm>
              <a:prstGeom prst="rect">
                <a:avLst/>
              </a:prstGeom>
              <a:blipFill>
                <a:blip r:embed="rId3"/>
                <a:stretch>
                  <a:fillRect l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026F64-22C1-7D11-1A0A-E81096AB9A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27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0BAF9A3-34E6-1692-6B4C-74FCFB4AF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6219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A4029B41-8B6B-3F56-3216-2690CE23183F}"/>
                  </a:ext>
                </a:extLst>
              </p:cNvPr>
              <p:cNvSpPr/>
              <p:nvPr/>
            </p:nvSpPr>
            <p:spPr>
              <a:xfrm>
                <a:off x="5257800" y="1775761"/>
                <a:ext cx="6858000" cy="430631"/>
              </a:xfrm>
              <a:prstGeom prst="roundRect">
                <a:avLst>
                  <a:gd name="adj" fmla="val 10000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аэр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упр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возм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A4029B41-8B6B-3F56-3216-2690CE231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775761"/>
                <a:ext cx="6858000" cy="430631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 b="-2703"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634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9DC2-D756-4C84-C0B1-6D0D37E6F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BF0624-9C4F-95E3-78EE-BEA2C65299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397" y="184255"/>
            <a:ext cx="10889234" cy="77393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CD124008-9DEA-6C44-F824-9561969F27FF}"/>
              </a:ext>
            </a:extLst>
          </p:cNvPr>
          <p:cNvSpPr txBox="1"/>
          <p:nvPr/>
        </p:nvSpPr>
        <p:spPr>
          <a:xfrm>
            <a:off x="11088761" y="658065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6358F-E23D-4527-8345-8AE2DB0456CC}"/>
                  </a:ext>
                </a:extLst>
              </p:cNvPr>
              <p:cNvSpPr txBox="1"/>
              <p:nvPr/>
            </p:nvSpPr>
            <p:spPr>
              <a:xfrm>
                <a:off x="683397" y="1143000"/>
                <a:ext cx="9677400" cy="3840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Полное линейное уравнение выглядит следующим образом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П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ерейдя от данного уравнения к системе дифференциальных уравнений Коши. </a:t>
                </a:r>
                <a:endParaRPr lang="en-US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>
                  <a:buNone/>
                </a:pP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Запишем это уравнение в компактной форме:</a:t>
                </a:r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>
                  <a:buNone/>
                </a:pPr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endParaRPr lang="en-US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Здесь:</a:t>
                </a:r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&lt;0;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𝑉𝑆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&lt;0;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u-RU" b="0" i="0" dirty="0">
                              <a:solidFill>
                                <a:srgbClr val="34343C"/>
                              </a:solidFill>
                              <a:effectLst/>
                              <a:latin typeface="YS Text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6358F-E23D-4527-8345-8AE2DB045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97" y="1143000"/>
                <a:ext cx="9677400" cy="3840667"/>
              </a:xfrm>
              <a:prstGeom prst="rect">
                <a:avLst/>
              </a:prstGeom>
              <a:blipFill>
                <a:blip r:embed="rId3"/>
                <a:stretch>
                  <a:fillRect l="-504" t="-9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03479B-B10B-3B3C-61E8-6D4A23AFFD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72415" y="634452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28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62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12643-4BA3-C880-E93F-797018FBC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8569C3-A5B2-FE19-6934-960702CAD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397" y="184255"/>
            <a:ext cx="10889234" cy="77393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743BC5DF-B907-CAE3-814C-EE079121EE84}"/>
              </a:ext>
            </a:extLst>
          </p:cNvPr>
          <p:cNvSpPr txBox="1"/>
          <p:nvPr/>
        </p:nvSpPr>
        <p:spPr>
          <a:xfrm>
            <a:off x="11088761" y="658065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80D01-2189-AA8E-4581-F2264CDE7DA1}"/>
              </a:ext>
            </a:extLst>
          </p:cNvPr>
          <p:cNvSpPr txBox="1"/>
          <p:nvPr/>
        </p:nvSpPr>
        <p:spPr>
          <a:xfrm>
            <a:off x="736600" y="1332177"/>
            <a:ext cx="494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4343C"/>
                </a:solidFill>
                <a:latin typeface="YS Text"/>
                <a:ea typeface="Cambria Math" panose="02040503050406030204" pitchFamily="18" charset="0"/>
              </a:rPr>
              <a:t>Полученная нами система Коши выглядит так: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4F0BC0-379D-FC38-4EB4-E38F024281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72415" y="634452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29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4C214-DEBD-3486-DADC-7F70FEF9721D}"/>
                  </a:ext>
                </a:extLst>
              </p:cNvPr>
              <p:cNvSpPr txBox="1"/>
              <p:nvPr/>
            </p:nvSpPr>
            <p:spPr>
              <a:xfrm>
                <a:off x="761999" y="3429000"/>
                <a:ext cx="8308203" cy="2086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ru-RU" b="1" dirty="0" smtClean="0">
                              <a:solidFill>
                                <a:srgbClr val="CC0000"/>
                              </a:solidFill>
                            </a:rPr>
                            <m:t>›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CC0000"/>
                              </a:solidFill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восстанавливающий момент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статическая устойчивость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b="1" dirty="0" smtClean="0">
                            <a:solidFill>
                              <a:srgbClr val="CC0000"/>
                            </a:solidFill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−демпфирование </m:t>
                    </m:r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аэродинамическое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b="1" dirty="0" smtClean="0">
                            <a:solidFill>
                              <a:srgbClr val="CC0000"/>
                            </a:solidFill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−эффективность элеронов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i="1" dirty="0">
                  <a:solidFill>
                    <a:srgbClr val="34343C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b="1" dirty="0" smtClean="0">
                          <a:solidFill>
                            <a:srgbClr val="CC0000"/>
                          </a:solidFill>
                        </a:rPr>
                        <m:t>›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rgbClr val="CC0000"/>
                          </a:solidFill>
                        </a:rPr>
                        <m:t> </m:t>
                      </m:r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𝝊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𝝑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−измерительный шум с коварицией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ru-RU" b="1" dirty="0">
                    <a:solidFill>
                      <a:srgbClr val="CC0000"/>
                    </a:solidFill>
                  </a:rPr>
                  <a:t>›</a:t>
                </a:r>
                <a:r>
                  <a:rPr lang="en-US" b="1" dirty="0">
                    <a:solidFill>
                      <a:srgbClr val="CC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ru-RU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−шум процесса с ковариацией </m:t>
                    </m:r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ru-RU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4C214-DEBD-3486-DADC-7F70FEF9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3429000"/>
                <a:ext cx="8308203" cy="2086340"/>
              </a:xfrm>
              <a:prstGeom prst="rect">
                <a:avLst/>
              </a:prstGeom>
              <a:blipFill>
                <a:blip r:embed="rId3"/>
                <a:stretch>
                  <a:fillRect l="-587" b="-3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66DC0F99-6D88-ABDB-7A6C-D0FA5725FB04}"/>
                  </a:ext>
                </a:extLst>
              </p:cNvPr>
              <p:cNvSpPr/>
              <p:nvPr/>
            </p:nvSpPr>
            <p:spPr>
              <a:xfrm>
                <a:off x="761999" y="1828800"/>
                <a:ext cx="7698603" cy="1260837"/>
              </a:xfrm>
              <a:prstGeom prst="roundRect">
                <a:avLst>
                  <a:gd name="adj" fmla="val 10000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ru-RU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ru-RU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(гироскоп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угловая скорость)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(акселерометр −горизонтальное ускорение)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66DC0F99-6D88-ABDB-7A6C-D0FA5725F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1828800"/>
                <a:ext cx="7698603" cy="1260837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371600"/>
            <a:ext cx="11582400" cy="29265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Ковариационный </a:t>
            </a:r>
            <a:r>
              <a:rPr lang="en-US"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SRCF</a:t>
            </a:r>
            <a:r>
              <a:rPr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фильтр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Калмана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получил</a:t>
            </a:r>
            <a:r>
              <a:rPr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распространение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решении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следующих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прикладных</a:t>
            </a:r>
            <a:r>
              <a:rPr sz="1800" spc="-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задач</a:t>
            </a:r>
            <a:r>
              <a:rPr sz="18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  <a:spcBef>
                <a:spcPts val="1810"/>
              </a:spcBef>
            </a:pPr>
            <a:r>
              <a:rPr sz="215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lang="en-US" sz="215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</a:t>
            </a:r>
            <a:r>
              <a:rPr sz="2150" spc="-335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150" spc="-335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  </a:t>
            </a:r>
            <a:r>
              <a:rPr lang="ru-RU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Навигация летательных аппаратов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Синтез данных GPS/ГЛОНАСС и инерциальных датчиков (IMU)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sz="215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sz="2150" spc="-36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🤖 </a:t>
            </a:r>
            <a:r>
              <a:rPr lang="ru-RU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Робототехника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Навигация без GPS (под водой, в шахтах)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US" sz="1800" spc="-1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lang="en-US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🚘 </a:t>
            </a:r>
            <a:r>
              <a:rPr lang="ru-RU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Автономные системы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Fusion данных лидара, камер, </a:t>
            </a:r>
            <a:r>
              <a:rPr lang="ru-RU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одометрии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lang="en-US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🛰️</a:t>
            </a:r>
            <a:r>
              <a:rPr lang="ru-RU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Аэрокосмическая отрасль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Оценка углового положения и скорости космических аппаратов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 ☢️</a:t>
            </a:r>
            <a:r>
              <a:rPr lang="ru-RU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Химические и энергетические реакторы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Оценка недоступных для прямого измерения параметров (температур, концентраций)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Прикладная</a:t>
            </a:r>
            <a:r>
              <a:rPr spc="-85" dirty="0"/>
              <a:t> </a:t>
            </a:r>
            <a:r>
              <a:rPr dirty="0"/>
              <a:t>область</a:t>
            </a:r>
            <a:r>
              <a:rPr spc="-85" dirty="0"/>
              <a:t> </a:t>
            </a:r>
            <a:r>
              <a:rPr spc="-10" dirty="0"/>
              <a:t>применения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4CAA6E3-ACA3-439C-EC56-746B00E0BC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99007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8403F6-7B0D-94F5-577D-587F74F7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6" y="2133600"/>
            <a:ext cx="297434" cy="2974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3A533-BEA4-77AC-0F76-82734FDF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15F7B-D02D-C6F1-784E-3F94B003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321621E-1C65-4769-170D-166944D062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553998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Для дискретизации данной задачи необходимо получить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b="1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по следующей формуле:</a:t>
                </a: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321621E-1C65-4769-170D-166944D06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553998"/>
              </a:xfrm>
              <a:blipFill>
                <a:blip r:embed="rId2"/>
                <a:stretch>
                  <a:fillRect l="-1411" t="-1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A839E-7561-F0B4-06F2-37E54C735D1A}"/>
                  </a:ext>
                </a:extLst>
              </p:cNvPr>
              <p:cNvSpPr txBox="1"/>
              <p:nvPr/>
            </p:nvSpPr>
            <p:spPr>
              <a:xfrm>
                <a:off x="533399" y="2850931"/>
                <a:ext cx="982979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Затем необходимо найти значения </a:t>
                </a:r>
                <a14:m>
                  <m:oMath xmlns:m="http://schemas.openxmlformats.org/officeDocument/2006/math">
                    <m:r>
                      <a:rPr lang="el-GR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d>
                      <m:dPr>
                        <m:ctrlPr>
                          <a:rPr lang="ru-RU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и </a:t>
                </a:r>
                <a14:m>
                  <m:oMath xmlns:m="http://schemas.openxmlformats.org/officeDocument/2006/math">
                    <m:r>
                      <a:rPr lang="ru-RU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следующим образом и подставить найденные значения:   </a:t>
                </a:r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A839E-7561-F0B4-06F2-37E54C735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2850931"/>
                <a:ext cx="9829799" cy="646331"/>
              </a:xfrm>
              <a:prstGeom prst="rect">
                <a:avLst/>
              </a:prstGeom>
              <a:blipFill>
                <a:blip r:embed="rId3"/>
                <a:stretch>
                  <a:fillRect l="-496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696DF5D-849B-EAFE-A2C8-9299F733E952}"/>
              </a:ext>
            </a:extLst>
          </p:cNvPr>
          <p:cNvSpPr txBox="1"/>
          <p:nvPr/>
        </p:nvSpPr>
        <p:spPr>
          <a:xfrm>
            <a:off x="5448297" y="3488470"/>
            <a:ext cx="1821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4343C"/>
                </a:solidFill>
                <a:latin typeface="YS Text"/>
              </a:rPr>
              <a:t>Затем получить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F0A7A1-3799-1179-BEEC-76E31CA3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30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AC66B-EA2B-541A-4E67-7451DB48460D}"/>
              </a:ext>
            </a:extLst>
          </p:cNvPr>
          <p:cNvSpPr txBox="1"/>
          <p:nvPr/>
        </p:nvSpPr>
        <p:spPr>
          <a:xfrm>
            <a:off x="10896600" y="6557918"/>
            <a:ext cx="11409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4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5497F357-B398-C79E-6997-6262119E77D2}"/>
                  </a:ext>
                </a:extLst>
              </p:cNvPr>
              <p:cNvSpPr/>
              <p:nvPr/>
            </p:nvSpPr>
            <p:spPr>
              <a:xfrm>
                <a:off x="1598996" y="1729745"/>
                <a:ext cx="7698603" cy="943724"/>
              </a:xfrm>
              <a:prstGeom prst="roundRect">
                <a:avLst>
                  <a:gd name="adj" fmla="val 10000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u-RU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Ф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Г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3434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3434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3434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3434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3434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3434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34343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; 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m:rPr>
                          <m:nor/>
                        </m:rPr>
                        <a:rPr lang="en-US" dirty="0"/>
                        <m:t>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</m:e>
                      </m:func>
                      <m:r>
                        <m:rPr>
                          <m:nor/>
                        </m:rPr>
                        <a:rPr lang="en-US" dirty="0"/>
                        <m:t>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</m:e>
                      </m:func>
                      <m:r>
                        <m:rPr>
                          <m:nor/>
                        </m:rPr>
                        <a:rPr lang="en-US" dirty="0"/>
                        <m:t>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5497F357-B398-C79E-6997-6262119E7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996" y="1729745"/>
                <a:ext cx="7698603" cy="943724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5">
                <a:extLst>
                  <a:ext uri="{FF2B5EF4-FFF2-40B4-BE49-F238E27FC236}">
                    <a16:creationId xmlns:a16="http://schemas.microsoft.com/office/drawing/2014/main" id="{3E7D7229-7B82-61CE-6E06-F1B0462C3A6C}"/>
                  </a:ext>
                </a:extLst>
              </p:cNvPr>
              <p:cNvSpPr/>
              <p:nvPr/>
            </p:nvSpPr>
            <p:spPr>
              <a:xfrm>
                <a:off x="693166" y="3497262"/>
                <a:ext cx="3886200" cy="1787767"/>
              </a:xfrm>
              <a:prstGeom prst="roundRect">
                <a:avLst>
                  <a:gd name="adj" fmla="val 10000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 5">
                <a:extLst>
                  <a:ext uri="{FF2B5EF4-FFF2-40B4-BE49-F238E27FC236}">
                    <a16:creationId xmlns:a16="http://schemas.microsoft.com/office/drawing/2014/main" id="{3E7D7229-7B82-61CE-6E06-F1B0462C3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3497262"/>
                <a:ext cx="3886200" cy="1787767"/>
              </a:xfrm>
              <a:prstGeom prst="roundRect">
                <a:avLst>
                  <a:gd name="adj" fmla="val 10000"/>
                </a:avLst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5">
                <a:extLst>
                  <a:ext uri="{FF2B5EF4-FFF2-40B4-BE49-F238E27FC236}">
                    <a16:creationId xmlns:a16="http://schemas.microsoft.com/office/drawing/2014/main" id="{A4105F3B-A95E-7822-1C9A-73429006BF53}"/>
                  </a:ext>
                </a:extLst>
              </p:cNvPr>
              <p:cNvSpPr/>
              <p:nvPr/>
            </p:nvSpPr>
            <p:spPr>
              <a:xfrm>
                <a:off x="5562600" y="4143593"/>
                <a:ext cx="3886200" cy="534438"/>
              </a:xfrm>
              <a:prstGeom prst="roundRect">
                <a:avLst>
                  <a:gd name="adj" fmla="val 10000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 5">
                <a:extLst>
                  <a:ext uri="{FF2B5EF4-FFF2-40B4-BE49-F238E27FC236}">
                    <a16:creationId xmlns:a16="http://schemas.microsoft.com/office/drawing/2014/main" id="{A4105F3B-A95E-7822-1C9A-73429006B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4143593"/>
                <a:ext cx="3886200" cy="534438"/>
              </a:xfrm>
              <a:prstGeom prst="roundRect">
                <a:avLst>
                  <a:gd name="adj" fmla="val 10000"/>
                </a:avLst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99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CD1F-57E0-5FFF-0D33-028BA864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78519-1079-A0D8-CFCD-91C0AD6A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D7E492E-E6CD-DBD9-A25F-714A29BF24B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919343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Выполним дискретизацию полученной системы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</a:t>
                </a:r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Шаг 1: Найдём матрицу перехода</a:t>
                </a:r>
              </a:p>
              <a:p>
                <a:endParaRPr lang="en-US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состояния, 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управления, </a:t>
                </a:r>
                <a14:m>
                  <m:oMath xmlns:m="http://schemas.openxmlformats.org/officeDocument/2006/math">
                    <m:r>
                      <a:rPr lang="ru-RU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шума.</a:t>
                </a:r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Возьмём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05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05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Вычислим собственные значения матрицы:</a:t>
                </a:r>
              </a:p>
              <a:p>
                <a:endParaRPr lang="en-US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05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05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05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</m:e>
                      </m:d>
                    </m:oMath>
                  </m:oMathPara>
                </a14:m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D7E492E-E6CD-DBD9-A25F-714A29BF2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919343"/>
              </a:xfrm>
              <a:blipFill>
                <a:blip r:embed="rId2"/>
                <a:stretch>
                  <a:fillRect l="-1411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24A12B-0A4A-F82D-0CD7-73A1D51EA6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31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9DA4C-8D1E-412A-3BDA-048929E45E06}"/>
              </a:ext>
            </a:extLst>
          </p:cNvPr>
          <p:cNvSpPr txBox="1"/>
          <p:nvPr/>
        </p:nvSpPr>
        <p:spPr>
          <a:xfrm>
            <a:off x="10896600" y="6579020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8442FAF9-DB84-59BF-1FC3-5D1DA1B7CDE4}"/>
                  </a:ext>
                </a:extLst>
              </p:cNvPr>
              <p:cNvSpPr/>
              <p:nvPr/>
            </p:nvSpPr>
            <p:spPr>
              <a:xfrm>
                <a:off x="663858" y="1981200"/>
                <a:ext cx="11299542" cy="857537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ru-RU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</m:e>
                          </m:mr>
                        </m:m>
                      </m:e>
                    </m:d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dirty="0"/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mr>
                        </m:m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8442FAF9-DB84-59BF-1FC3-5D1DA1B7C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8" y="1981200"/>
                <a:ext cx="11299542" cy="857537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44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93D21-B6AA-194F-B3A2-704D4C54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F55BC-0E1C-8706-2C50-3F70FB35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E3C53BF-EBB0-5196-B605-E2E6059CE9E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533788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Найдём переходную матрицу состояний при помощи метода формула Сильвестра:</a:t>
                </a:r>
              </a:p>
              <a:p>
                <a:endParaRPr lang="en-US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П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ри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При 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E3C53BF-EBB0-5196-B605-E2E6059CE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533788"/>
              </a:xfrm>
              <a:blipFill>
                <a:blip r:embed="rId2"/>
                <a:stretch>
                  <a:fillRect l="-1411" t="-22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CF794D-9E5E-6DE9-091A-FB2C78F464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32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12E9B-3DB7-5CF7-0F12-31C9A5DFAC16}"/>
              </a:ext>
            </a:extLst>
          </p:cNvPr>
          <p:cNvSpPr txBox="1"/>
          <p:nvPr/>
        </p:nvSpPr>
        <p:spPr>
          <a:xfrm>
            <a:off x="10896600" y="6557918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5735B7B0-BFD2-967D-F2A4-E52888734DA1}"/>
                  </a:ext>
                </a:extLst>
              </p:cNvPr>
              <p:cNvSpPr/>
              <p:nvPr/>
            </p:nvSpPr>
            <p:spPr>
              <a:xfrm>
                <a:off x="646913" y="3657600"/>
                <a:ext cx="6934199" cy="175731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5735B7B0-BFD2-967D-F2A4-E52888734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13" y="3657600"/>
                <a:ext cx="6934199" cy="1757318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100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B07F-0FD0-C367-37E7-AC1858D71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A959B-4D7F-6F22-DD53-E0623055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9E5217-562D-C607-E8E0-2FC9CD19C1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69441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Шаг 2: Найдём соответствующие модели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:</a:t>
                </a:r>
                <a:endParaRPr lang="en-US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sz="14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9E5217-562D-C607-E8E0-2FC9CD19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69441"/>
              </a:xfrm>
              <a:blipFill>
                <a:blip r:embed="rId2"/>
                <a:stretch>
                  <a:fillRect l="-1239" t="-10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D5D757-1005-59A4-73CF-8D98DD4541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33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030E6-6271-7F24-D34F-6519370C3E86}"/>
              </a:ext>
            </a:extLst>
          </p:cNvPr>
          <p:cNvSpPr txBox="1"/>
          <p:nvPr/>
        </p:nvSpPr>
        <p:spPr>
          <a:xfrm>
            <a:off x="10896600" y="6557918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7FE25B5E-D9C2-1DA0-5342-8FFAB5C266D1}"/>
                  </a:ext>
                </a:extLst>
              </p:cNvPr>
              <p:cNvSpPr/>
              <p:nvPr/>
            </p:nvSpPr>
            <p:spPr>
              <a:xfrm>
                <a:off x="693166" y="1828800"/>
                <a:ext cx="10889233" cy="381471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300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nary>
                        <m:naryPr>
                          <m:ctrlP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300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34343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nary>
                        <m:naryPr>
                          <m:ctrlP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sz="140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140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40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sz="140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7FE25B5E-D9C2-1DA0-5342-8FFAB5C26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828800"/>
                <a:ext cx="10889233" cy="3814718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001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CD97-B7C4-3897-771C-7109C666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72D36FE5-529A-8F00-DC55-BF58B38F5975}"/>
                  </a:ext>
                </a:extLst>
              </p:cNvPr>
              <p:cNvSpPr/>
              <p:nvPr/>
            </p:nvSpPr>
            <p:spPr>
              <a:xfrm>
                <a:off x="457201" y="1600328"/>
                <a:ext cx="11201400" cy="2707561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72D36FE5-529A-8F00-DC55-BF58B38F5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0328"/>
                <a:ext cx="11201400" cy="2707561"/>
              </a:xfrm>
              <a:prstGeom prst="roundRect">
                <a:avLst>
                  <a:gd name="adj" fmla="val 10000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E4A61-6C4E-450F-8B0D-872086C3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6831A-CB2C-6A07-62AE-175140DE06F6}"/>
              </a:ext>
            </a:extLst>
          </p:cNvPr>
          <p:cNvSpPr txBox="1"/>
          <p:nvPr/>
        </p:nvSpPr>
        <p:spPr>
          <a:xfrm>
            <a:off x="609600" y="1208619"/>
            <a:ext cx="1012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4343C"/>
                </a:solidFill>
                <a:latin typeface="YS Text"/>
              </a:rPr>
              <a:t>Шаг </a:t>
            </a:r>
            <a:r>
              <a:rPr lang="en-US" dirty="0">
                <a:solidFill>
                  <a:srgbClr val="34343C"/>
                </a:solidFill>
                <a:latin typeface="YS Text"/>
              </a:rPr>
              <a:t>3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: Определим финальную дискретизацию системы: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2E5665-60B7-D1B0-21AC-3364C8D454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34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486AF-97B2-D91A-58A7-7A261D2E9A9E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A9DC52C4-8613-A3CB-224C-AADB95F79D04}"/>
                  </a:ext>
                </a:extLst>
              </p:cNvPr>
              <p:cNvSpPr/>
              <p:nvPr/>
            </p:nvSpPr>
            <p:spPr>
              <a:xfrm>
                <a:off x="693166" y="5257672"/>
                <a:ext cx="5753101" cy="699947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−</m:t>
                      </m:r>
                      <m:r>
                        <m:rPr>
                          <m:nor/>
                        </m:rPr>
                        <a:rPr lang="ru-RU" dirty="0"/>
                        <m:t> измеряем положение и скорость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A9DC52C4-8613-A3CB-224C-AADB95F79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5257672"/>
                <a:ext cx="5753101" cy="699947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3BF70AC3-F889-D218-D1DB-85130044CA55}"/>
                  </a:ext>
                </a:extLst>
              </p:cNvPr>
              <p:cNvSpPr/>
              <p:nvPr/>
            </p:nvSpPr>
            <p:spPr>
              <a:xfrm>
                <a:off x="693167" y="4666227"/>
                <a:ext cx="3802634" cy="297582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3BF70AC3-F889-D218-D1DB-85130044C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7" y="4666227"/>
                <a:ext cx="3802634" cy="297582"/>
              </a:xfrm>
              <a:prstGeom prst="roundRect">
                <a:avLst/>
              </a:prstGeom>
              <a:blipFill>
                <a:blip r:embed="rId5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153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E2775-0B73-2F9D-6AE2-413707C46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495BC-917E-C172-E8A2-1B2A1B37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492443"/>
          </a:xfrm>
        </p:spPr>
        <p:txBody>
          <a:bodyPr/>
          <a:lstStyle/>
          <a:p>
            <a:r>
              <a:rPr lang="ru-RU" sz="3200" dirty="0"/>
              <a:t>Определение функций для теста фильтра </a:t>
            </a:r>
            <a:r>
              <a:rPr lang="en-US" sz="3200" dirty="0"/>
              <a:t>SRCF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45640-A1A1-24B2-80D5-923E599C8787}"/>
                  </a:ext>
                </a:extLst>
              </p:cNvPr>
              <p:cNvSpPr txBox="1"/>
              <p:nvPr/>
            </p:nvSpPr>
            <p:spPr>
              <a:xfrm>
                <a:off x="693166" y="2888211"/>
                <a:ext cx="2913155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ru-RU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e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ru-RU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b="1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45640-A1A1-24B2-80D5-923E599C8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2888211"/>
                <a:ext cx="2913155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DC820F-566A-2807-412A-2F0EADA118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32CB8-B15A-F5B3-A31D-58255D8987BB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974C2-AD53-B550-8B32-B2E62D854D2C}"/>
              </a:ext>
            </a:extLst>
          </p:cNvPr>
          <p:cNvSpPr txBox="1"/>
          <p:nvPr/>
        </p:nvSpPr>
        <p:spPr>
          <a:xfrm>
            <a:off x="711402" y="1204502"/>
            <a:ext cx="6176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Управление</a:t>
            </a:r>
            <a:endParaRPr lang="ru-RU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78D01-9A45-B31F-5BC2-87265C674AB7}"/>
              </a:ext>
            </a:extLst>
          </p:cNvPr>
          <p:cNvSpPr txBox="1"/>
          <p:nvPr/>
        </p:nvSpPr>
        <p:spPr>
          <a:xfrm>
            <a:off x="632082" y="2274282"/>
            <a:ext cx="3485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Ступенька (</a:t>
            </a:r>
            <a:r>
              <a:rPr lang="ru-RU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маневр</a:t>
            </a: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 – </a:t>
            </a:r>
          </a:p>
          <a:p>
            <a:r>
              <a:rPr lang="ru-RU" sz="1600" dirty="0"/>
              <a:t>Резкий крен, затем стабилизация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78195-C387-10C2-29C1-8061C106E64C}"/>
              </a:ext>
            </a:extLst>
          </p:cNvPr>
          <p:cNvSpPr txBox="1"/>
          <p:nvPr/>
        </p:nvSpPr>
        <p:spPr>
          <a:xfrm>
            <a:off x="4117303" y="2266431"/>
            <a:ext cx="3173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Синусоидальное возмущение – </a:t>
            </a:r>
          </a:p>
          <a:p>
            <a:r>
              <a:rPr lang="ru-RU" sz="1600" dirty="0"/>
              <a:t>Плавные колебания крена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284F3-377A-5578-994E-962E4464493A}"/>
                  </a:ext>
                </a:extLst>
              </p:cNvPr>
              <p:cNvSpPr txBox="1"/>
              <p:nvPr/>
            </p:nvSpPr>
            <p:spPr>
              <a:xfrm>
                <a:off x="4117302" y="3031518"/>
                <a:ext cx="27704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func>
                        <m:func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 i="0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284F3-377A-5578-994E-962E44644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02" y="3031518"/>
                <a:ext cx="277045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96E134E-F98E-C58A-3E2F-AF098355A997}"/>
              </a:ext>
            </a:extLst>
          </p:cNvPr>
          <p:cNvSpPr txBox="1"/>
          <p:nvPr/>
        </p:nvSpPr>
        <p:spPr>
          <a:xfrm>
            <a:off x="7696200" y="2274282"/>
            <a:ext cx="327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Импульс – </a:t>
            </a:r>
          </a:p>
          <a:p>
            <a:r>
              <a:rPr lang="ru-RU" sz="1600" dirty="0"/>
              <a:t>Кратковременное отклонение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D1A04A-5D3A-9CB9-0F95-D5CBC2490864}"/>
                  </a:ext>
                </a:extLst>
              </p:cNvPr>
              <p:cNvSpPr txBox="1"/>
              <p:nvPr/>
            </p:nvSpPr>
            <p:spPr>
              <a:xfrm>
                <a:off x="7658346" y="2984005"/>
                <a:ext cx="2514600" cy="416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sSup>
                        <m:sSupPr>
                          <m:ctrlPr>
                            <a:rPr lang="ru-RU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D1A04A-5D3A-9CB9-0F95-D5CBC2490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346" y="2984005"/>
                <a:ext cx="2514600" cy="41684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12C3896-3CAC-8F4C-7CE2-5C8DF5355C62}"/>
              </a:ext>
            </a:extLst>
          </p:cNvPr>
          <p:cNvSpPr txBox="1"/>
          <p:nvPr/>
        </p:nvSpPr>
        <p:spPr>
          <a:xfrm>
            <a:off x="681443" y="1746930"/>
            <a:ext cx="744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Для тестирования были выбраны следующие функции управления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4F820-E9FC-8FB7-7E9C-2A2D8955EF3A}"/>
              </a:ext>
            </a:extLst>
          </p:cNvPr>
          <p:cNvSpPr txBox="1"/>
          <p:nvPr/>
        </p:nvSpPr>
        <p:spPr>
          <a:xfrm>
            <a:off x="711162" y="3637463"/>
            <a:ext cx="617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Шум процесса</a:t>
            </a:r>
            <a:endParaRPr lang="ru-RU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6E403-32AC-7BDF-FF3F-67F80FA8D976}"/>
              </a:ext>
            </a:extLst>
          </p:cNvPr>
          <p:cNvSpPr txBox="1"/>
          <p:nvPr/>
        </p:nvSpPr>
        <p:spPr>
          <a:xfrm>
            <a:off x="711162" y="4076631"/>
            <a:ext cx="978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Для тестирования был взят нормальный белый шум с экспоненциальной корреляцией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72D467-D7E7-B458-2C70-9DEE95114548}"/>
                  </a:ext>
                </a:extLst>
              </p:cNvPr>
              <p:cNvSpPr txBox="1"/>
              <p:nvPr/>
            </p:nvSpPr>
            <p:spPr>
              <a:xfrm>
                <a:off x="838199" y="4456144"/>
                <a:ext cx="9660228" cy="1475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𝓝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𝓝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𝓝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num>
                            <m:den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b="1" dirty="0"/>
              </a:p>
              <a:p>
                <a:r>
                  <a:rPr lang="ru-RU" dirty="0"/>
                  <a:t>Также был взят простой шум: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72D467-D7E7-B458-2C70-9DEE9511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456144"/>
                <a:ext cx="9660228" cy="1475147"/>
              </a:xfrm>
              <a:prstGeom prst="rect">
                <a:avLst/>
              </a:prstGeom>
              <a:blipFill>
                <a:blip r:embed="rId6"/>
                <a:stretch>
                  <a:fillRect l="-505" b="-4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056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F6BF-8BE7-639D-E075-942932B5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8D71E-611C-13C7-578D-D797E22D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492443"/>
          </a:xfrm>
        </p:spPr>
        <p:txBody>
          <a:bodyPr/>
          <a:lstStyle/>
          <a:p>
            <a:r>
              <a:rPr lang="ru-RU" sz="3200" dirty="0"/>
              <a:t>Определение функций для теста фильтра </a:t>
            </a:r>
            <a:r>
              <a:rPr lang="en-US" sz="3200" dirty="0"/>
              <a:t>SRCF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C440E5-F465-EDE0-52D2-5067A17A39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E7DA0-ED71-D9BF-8329-981D902A78F8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636561-1CCD-5677-7F68-0901818CDB4B}"/>
              </a:ext>
            </a:extLst>
          </p:cNvPr>
          <p:cNvSpPr txBox="1"/>
          <p:nvPr/>
        </p:nvSpPr>
        <p:spPr>
          <a:xfrm>
            <a:off x="609600" y="1143000"/>
            <a:ext cx="2394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Шум измерений</a:t>
            </a:r>
            <a:endParaRPr lang="en-US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ru-RU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705E46-A06E-802C-1618-0C7706C017AA}"/>
              </a:ext>
            </a:extLst>
          </p:cNvPr>
          <p:cNvSpPr txBox="1"/>
          <p:nvPr/>
        </p:nvSpPr>
        <p:spPr>
          <a:xfrm>
            <a:off x="7162800" y="1143000"/>
            <a:ext cx="289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Параметры </a:t>
            </a:r>
            <a:endParaRPr lang="ru-RU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80E74-FFEF-9412-1951-4CB3F9FCD0B6}"/>
              </a:ext>
            </a:extLst>
          </p:cNvPr>
          <p:cNvSpPr txBox="1"/>
          <p:nvPr/>
        </p:nvSpPr>
        <p:spPr>
          <a:xfrm>
            <a:off x="609600" y="1507399"/>
            <a:ext cx="617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Для гироскопа (угловой скорости)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B094C-F601-0318-D8FB-604C211B4F4D}"/>
              </a:ext>
            </a:extLst>
          </p:cNvPr>
          <p:cNvSpPr txBox="1"/>
          <p:nvPr/>
        </p:nvSpPr>
        <p:spPr>
          <a:xfrm>
            <a:off x="658321" y="2241130"/>
            <a:ext cx="617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Для акселерометра (угол через ускорени</a:t>
            </a:r>
            <a:r>
              <a:rPr lang="ru-RU" b="1" dirty="0">
                <a:latin typeface="Cambria Math" panose="02040503050406030204" pitchFamily="18" charset="0"/>
                <a:ea typeface="Cambria Math" panose="02040503050406030204" pitchFamily="18" charset="0"/>
              </a:rPr>
              <a:t>е</a:t>
            </a:r>
            <a:r>
              <a:rPr lang="ru-RU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C80425-386A-A79C-2635-1B05C58D9A2F}"/>
                  </a:ext>
                </a:extLst>
              </p:cNvPr>
              <p:cNvSpPr txBox="1"/>
              <p:nvPr/>
            </p:nvSpPr>
            <p:spPr>
              <a:xfrm>
                <a:off x="693166" y="1892062"/>
                <a:ext cx="5250434" cy="557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ru-RU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/>
                        <m:t>0</m:t>
                      </m:r>
                      <m:r>
                        <m:rPr>
                          <m:nor/>
                        </m:rPr>
                        <a:rPr lang="ru-RU"/>
                        <m:t>.</m:t>
                      </m:r>
                      <m:r>
                        <m:rPr>
                          <m:nor/>
                        </m:rPr>
                        <a:rPr lang="en-US" smtClean="0"/>
                        <m:t>0</m:t>
                      </m:r>
                      <m:r>
                        <m:rPr>
                          <m:nor/>
                        </m:rPr>
                        <a:rPr lang="en-US" b="0" smtClean="0"/>
                        <m:t>2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C80425-386A-A79C-2635-1B05C58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892062"/>
                <a:ext cx="5250434" cy="557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4A1DA9-9F45-30A6-1DE2-4B76686E8E50}"/>
                  </a:ext>
                </a:extLst>
              </p:cNvPr>
              <p:cNvSpPr txBox="1"/>
              <p:nvPr/>
            </p:nvSpPr>
            <p:spPr>
              <a:xfrm>
                <a:off x="533400" y="2634505"/>
                <a:ext cx="5692394" cy="650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mtClean="0"/>
                        <m:t>0</m:t>
                      </m:r>
                      <m:r>
                        <m:rPr>
                          <m:nor/>
                        </m:rPr>
                        <a:rPr lang="ru-RU" smtClean="0"/>
                        <m:t>.</m:t>
                      </m:r>
                      <m:r>
                        <m:rPr>
                          <m:nor/>
                        </m:rPr>
                        <a:rPr lang="en-US" smtClean="0"/>
                        <m:t>0</m:t>
                      </m:r>
                      <m:r>
                        <m:rPr>
                          <m:nor/>
                        </m:rPr>
                        <a:rPr lang="en-US" b="0" smtClean="0"/>
                        <m:t>02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4A1DA9-9F45-30A6-1DE2-4B76686E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34505"/>
                <a:ext cx="5692394" cy="650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09C14D6-3321-5905-A492-9259CE6BE61A}"/>
              </a:ext>
            </a:extLst>
          </p:cNvPr>
          <p:cNvSpPr txBox="1"/>
          <p:nvPr/>
        </p:nvSpPr>
        <p:spPr>
          <a:xfrm>
            <a:off x="693166" y="3053584"/>
            <a:ext cx="617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mbria Math" panose="02040503050406030204" pitchFamily="18" charset="0"/>
                <a:ea typeface="Cambria Math" panose="02040503050406030204" pitchFamily="18" charset="0"/>
              </a:rPr>
              <a:t>Матрица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39A9B4-6AE9-2862-0A23-CCF2ED71BD22}"/>
                  </a:ext>
                </a:extLst>
              </p:cNvPr>
              <p:cNvSpPr txBox="1"/>
              <p:nvPr/>
            </p:nvSpPr>
            <p:spPr>
              <a:xfrm>
                <a:off x="693166" y="3564249"/>
                <a:ext cx="3710310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39A9B4-6AE9-2862-0A23-CCF2ED71B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3564249"/>
                <a:ext cx="3710310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BFD236-5C1E-6D92-9682-095D62F5D406}"/>
                  </a:ext>
                </a:extLst>
              </p:cNvPr>
              <p:cNvSpPr txBox="1"/>
              <p:nvPr/>
            </p:nvSpPr>
            <p:spPr>
              <a:xfrm>
                <a:off x="7772318" y="1639270"/>
                <a:ext cx="1415415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BFD236-5C1E-6D92-9682-095D62F5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18" y="1639270"/>
                <a:ext cx="1415415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026F09-795C-7873-E4DC-377C0113BA59}"/>
                  </a:ext>
                </a:extLst>
              </p:cNvPr>
              <p:cNvSpPr txBox="1"/>
              <p:nvPr/>
            </p:nvSpPr>
            <p:spPr>
              <a:xfrm>
                <a:off x="7105609" y="2150732"/>
                <a:ext cx="3009981" cy="2187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026F09-795C-7873-E4DC-377C0113B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09" y="2150732"/>
                <a:ext cx="3009981" cy="2187330"/>
              </a:xfrm>
              <a:prstGeom prst="rect">
                <a:avLst/>
              </a:prstGeom>
              <a:blipFill>
                <a:blip r:embed="rId7"/>
                <a:stretch>
                  <a:fillRect b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760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041A6-3773-B5EF-B20D-785CC3A73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C97BE03-2165-E005-C16F-18A2E615B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458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 к исследованиям</a:t>
            </a:r>
            <a:endParaRPr spc="-50" dirty="0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7901F311-1855-EC30-ED07-EAD5794BFE55}"/>
              </a:ext>
            </a:extLst>
          </p:cNvPr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9BEEC-74E8-0B27-3A43-25F1F20D78B2}"/>
              </a:ext>
            </a:extLst>
          </p:cNvPr>
          <p:cNvSpPr txBox="1"/>
          <p:nvPr/>
        </p:nvSpPr>
        <p:spPr>
          <a:xfrm>
            <a:off x="586996" y="990600"/>
            <a:ext cx="9471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Для анализа точности реализованного алгоритма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,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 будем вычислять ошибку для каждого компонента вектора состояния по следующей формуле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, 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называемой </a:t>
            </a:r>
            <a:r>
              <a:rPr lang="en-US" sz="1600" b="1" i="0" dirty="0">
                <a:solidFill>
                  <a:srgbClr val="002060"/>
                </a:solidFill>
                <a:effectLst/>
                <a:latin typeface="YS Text"/>
              </a:rPr>
              <a:t>ARMSE (Average Root Mean Square Error)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: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 </a:t>
            </a:r>
            <a:endParaRPr lang="ru-RU" sz="1600" b="0" i="0" dirty="0">
              <a:solidFill>
                <a:srgbClr val="34343C"/>
              </a:solidFill>
              <a:effectLst/>
              <a:latin typeface="YS Tex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EDFAA-9356-D130-3F95-67312EB147AC}"/>
                  </a:ext>
                </a:extLst>
              </p:cNvPr>
              <p:cNvSpPr txBox="1"/>
              <p:nvPr/>
            </p:nvSpPr>
            <p:spPr>
              <a:xfrm>
                <a:off x="609600" y="3200400"/>
                <a:ext cx="9829800" cy="2261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Здесь: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en-US" sz="1600" b="1" dirty="0">
                    <a:solidFill>
                      <a:srgbClr val="34343C"/>
                    </a:solidFill>
                    <a:latin typeface="YS Text"/>
                  </a:rPr>
                  <a:t>M —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запусков экспериментов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(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Монте-Карло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испытаний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16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en-US" sz="1600" b="1" dirty="0">
                    <a:solidFill>
                      <a:srgbClr val="34343C"/>
                    </a:solidFill>
                    <a:latin typeface="YS Text"/>
                  </a:rPr>
                  <a:t>K —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измерений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(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временных  шагов)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1600" b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1600" b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𝒆𝒙𝒂𝒄𝒕</m:t>
                        </m:r>
                      </m:sup>
                    </m:sSubSup>
                  </m:oMath>
                </a14:m>
                <a:r>
                  <a:rPr lang="en-US" sz="1600" b="1" dirty="0">
                    <a:solidFill>
                      <a:srgbClr val="34343C"/>
                    </a:solidFill>
                    <a:latin typeface="YS Text"/>
                  </a:rPr>
                  <a:t> — </a:t>
                </a:r>
                <a:r>
                  <a:rPr lang="en-US" sz="1600" dirty="0" err="1">
                    <a:solidFill>
                      <a:srgbClr val="34343C"/>
                    </a:solidFill>
                    <a:latin typeface="YS Text"/>
                  </a:rPr>
                  <a:t>i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й компонент модельного вектора состояния (истинное состояние системы на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k-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м шаге)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600" b="1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1600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1600" b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sz="1600" b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sz="1600" b="1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bSup>
                    <m:r>
                      <a:rPr lang="en-US" sz="1600" b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—</m:t>
                    </m:r>
                  </m:oMath>
                </a14:m>
                <a:r>
                  <a:rPr lang="en-US" sz="1600" b="1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en-US" sz="1600" dirty="0" err="1">
                    <a:solidFill>
                      <a:srgbClr val="34343C"/>
                    </a:solidFill>
                    <a:latin typeface="YS Text"/>
                  </a:rPr>
                  <a:t>i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й компонент оценки модельного вектора состояния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,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полученной при проведении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j-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го эксперимента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  <a:endParaRPr lang="ru-RU" sz="1600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34343C"/>
                    </a:solidFill>
                    <a:latin typeface="YS Text"/>
                  </a:rPr>
                  <a:t> —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евклидова норма (2-норма) вектора ошибки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.</a:t>
                </a:r>
              </a:p>
              <a:p>
                <a:endParaRPr lang="ru-RU" sz="18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EDFAA-9356-D130-3F95-67312EB14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200400"/>
                <a:ext cx="9829800" cy="2261838"/>
              </a:xfrm>
              <a:prstGeom prst="rect">
                <a:avLst/>
              </a:prstGeom>
              <a:blipFill>
                <a:blip r:embed="rId3"/>
                <a:stretch>
                  <a:fillRect l="-310" t="-8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3E3DEE-D857-A06C-DDD0-7E2B3EBCC0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293786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37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F9DC9EBD-8D03-E24D-F8B5-F4A21A56BEB8}"/>
                  </a:ext>
                </a:extLst>
              </p:cNvPr>
              <p:cNvSpPr/>
              <p:nvPr/>
            </p:nvSpPr>
            <p:spPr>
              <a:xfrm>
                <a:off x="685800" y="1752213"/>
                <a:ext cx="8516815" cy="1309419"/>
              </a:xfrm>
              <a:prstGeom prst="roundRect">
                <a:avLst>
                  <a:gd name="adj" fmla="val 10000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𝐴𝑅𝑀𝑆𝐸</m:t>
                          </m:r>
                        </m:e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𝑀𝐾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𝑒𝑥𝑎𝑐𝑡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𝑀𝐾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ru-RU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F9DC9EBD-8D03-E24D-F8B5-F4A21A56B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752213"/>
                <a:ext cx="8516815" cy="1309419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6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947140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работы фильтра</a:t>
            </a:r>
            <a:r>
              <a:rPr lang="en-US" dirty="0"/>
              <a:t>: </a:t>
            </a:r>
            <a:r>
              <a:rPr lang="ru-RU" dirty="0"/>
              <a:t>Тест 1</a:t>
            </a:r>
            <a:endParaRPr spc="-50" dirty="0"/>
          </a:p>
        </p:txBody>
      </p:sp>
      <p:sp>
        <p:nvSpPr>
          <p:cNvPr id="26" name="object 26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BF821-7262-3585-AC38-9CC9C84EB714}"/>
                  </a:ext>
                </a:extLst>
              </p:cNvPr>
              <p:cNvSpPr txBox="1"/>
              <p:nvPr/>
            </p:nvSpPr>
            <p:spPr>
              <a:xfrm>
                <a:off x="586996" y="990600"/>
                <a:ext cx="1076680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Для проведения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исследования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определим следующие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параметры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для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модел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и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Меняем значения ковариационных матриц 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R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Q.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0" dirty="0">
                    <a:solidFill>
                      <a:srgbClr val="34343C"/>
                    </a:solidFill>
                    <a:effectLst/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 оставляем по дефолту</a:t>
                </a:r>
                <a:r>
                  <a:rPr lang="en-US" b="0" i="0" dirty="0">
                    <a:solidFill>
                      <a:srgbClr val="34343C"/>
                    </a:solidFill>
                    <a:effectLst/>
                    <a:latin typeface="YS Text"/>
                  </a:rPr>
                  <a:t>.</a:t>
                </a:r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CBF821-7262-3585-AC38-9CC9C84EB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6" y="990600"/>
                <a:ext cx="10766804" cy="646331"/>
              </a:xfrm>
              <a:prstGeom prst="rect">
                <a:avLst/>
              </a:prstGeom>
              <a:blipFill>
                <a:blip r:embed="rId3"/>
                <a:stretch>
                  <a:fillRect l="-453" t="-5660" b="-13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3C4AD5-55BF-12F3-8598-56BD8D6F66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271108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38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1995B5-D29D-6DFD-4A3D-FE3EAF190DB7}"/>
                  </a:ext>
                </a:extLst>
              </p:cNvPr>
              <p:cNvSpPr txBox="1"/>
              <p:nvPr/>
            </p:nvSpPr>
            <p:spPr>
              <a:xfrm>
                <a:off x="8654717" y="1945342"/>
                <a:ext cx="3124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𝟏𝐬𝐢𝐧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1995B5-D29D-6DFD-4A3D-FE3EAF190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17" y="1945342"/>
                <a:ext cx="3124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59B20-B144-8F37-2C3D-0992DCCD8F52}"/>
                  </a:ext>
                </a:extLst>
              </p:cNvPr>
              <p:cNvSpPr txBox="1"/>
              <p:nvPr/>
            </p:nvSpPr>
            <p:spPr>
              <a:xfrm>
                <a:off x="152400" y="1945342"/>
                <a:ext cx="4497264" cy="588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59B20-B144-8F37-2C3D-0992DCCD8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945342"/>
                <a:ext cx="4497264" cy="588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54090C-FBD6-34B9-1BFA-C3A49EAE9782}"/>
                  </a:ext>
                </a:extLst>
              </p:cNvPr>
              <p:cNvSpPr txBox="1"/>
              <p:nvPr/>
            </p:nvSpPr>
            <p:spPr>
              <a:xfrm>
                <a:off x="5332901" y="1994973"/>
                <a:ext cx="15261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ru-RU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54090C-FBD6-34B9-1BFA-C3A49EAE9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901" y="1994973"/>
                <a:ext cx="152619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AAF61B-61C5-7940-F8DF-EE5F7BB46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7133" y="2952812"/>
            <a:ext cx="5418465" cy="33163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FBFFD2-E18C-AF91-17C4-E545CD99E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001369"/>
            <a:ext cx="5029199" cy="321920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EF792-8354-B415-51A9-FC7DDE89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15B1FC3-5EBB-B991-1076-282C44B095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947140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работы фильтра</a:t>
            </a:r>
            <a:r>
              <a:rPr lang="en-US" dirty="0"/>
              <a:t>: </a:t>
            </a:r>
            <a:r>
              <a:rPr lang="ru-RU" dirty="0"/>
              <a:t>Тест 1</a:t>
            </a:r>
            <a:endParaRPr spc="-50" dirty="0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89A00942-45E4-45E8-330F-608A51AEFBE6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D182B9-DEDF-EB3D-152B-CC15C83266CA}"/>
                  </a:ext>
                </a:extLst>
              </p:cNvPr>
              <p:cNvSpPr txBox="1"/>
              <p:nvPr/>
            </p:nvSpPr>
            <p:spPr>
              <a:xfrm>
                <a:off x="586996" y="990600"/>
                <a:ext cx="1076680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Для проведения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исследования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определим следующие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параметры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для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модел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и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Меняем значения ковариационных матриц 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R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Q.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0" dirty="0">
                    <a:solidFill>
                      <a:srgbClr val="34343C"/>
                    </a:solidFill>
                    <a:effectLst/>
                    <a:latin typeface="YS Text"/>
                  </a:rPr>
                  <a:t> 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 оставляем по дефолту</a:t>
                </a:r>
                <a:r>
                  <a:rPr lang="en-US" b="0" i="0" dirty="0">
                    <a:solidFill>
                      <a:srgbClr val="34343C"/>
                    </a:solidFill>
                    <a:effectLst/>
                    <a:latin typeface="YS Text"/>
                  </a:rPr>
                  <a:t>.</a:t>
                </a:r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D182B9-DEDF-EB3D-152B-CC15C8326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6" y="990600"/>
                <a:ext cx="10766804" cy="646331"/>
              </a:xfrm>
              <a:prstGeom prst="rect">
                <a:avLst/>
              </a:prstGeom>
              <a:blipFill>
                <a:blip r:embed="rId3"/>
                <a:stretch>
                  <a:fillRect l="-453" t="-5660" b="-13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350C45D-2526-02A3-3C23-CBDB650251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271108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39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74D20A-BD8E-54B7-2800-E024A9AF97F6}"/>
                  </a:ext>
                </a:extLst>
              </p:cNvPr>
              <p:cNvSpPr txBox="1"/>
              <p:nvPr/>
            </p:nvSpPr>
            <p:spPr>
              <a:xfrm>
                <a:off x="8654717" y="1945342"/>
                <a:ext cx="3124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𝟏𝐬𝐢𝐧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74D20A-BD8E-54B7-2800-E024A9AF9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17" y="1945342"/>
                <a:ext cx="3124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830C29-63B0-2C3E-D8E5-ECA97EDD45AA}"/>
                  </a:ext>
                </a:extLst>
              </p:cNvPr>
              <p:cNvSpPr txBox="1"/>
              <p:nvPr/>
            </p:nvSpPr>
            <p:spPr>
              <a:xfrm>
                <a:off x="152400" y="1945342"/>
                <a:ext cx="4497264" cy="588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830C29-63B0-2C3E-D8E5-ECA97EDD4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945342"/>
                <a:ext cx="4497264" cy="588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F79482-702B-B585-694D-9D169EE78212}"/>
                  </a:ext>
                </a:extLst>
              </p:cNvPr>
              <p:cNvSpPr txBox="1"/>
              <p:nvPr/>
            </p:nvSpPr>
            <p:spPr>
              <a:xfrm>
                <a:off x="5332901" y="1994973"/>
                <a:ext cx="15261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F79482-702B-B585-694D-9D169EE78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901" y="1994973"/>
                <a:ext cx="152619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D7CC1F-9862-65D4-B9CD-875E0A484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992" y="2779196"/>
            <a:ext cx="5474368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E3A0A3-1D5B-AADA-2114-BECB3E0854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793166"/>
            <a:ext cx="5462029" cy="34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5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5990C-EA30-96EA-3DD0-DD1B064D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C732A9A-6EA1-A07F-B17F-289FF65542D7}"/>
              </a:ext>
            </a:extLst>
          </p:cNvPr>
          <p:cNvSpPr txBox="1"/>
          <p:nvPr/>
        </p:nvSpPr>
        <p:spPr>
          <a:xfrm>
            <a:off x="591023" y="1371600"/>
            <a:ext cx="11353800" cy="57323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Стандартная реализация дискретного фильтра Калмана (ФК) состоит из следующих двух этапов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и называется двухстадийной:</a:t>
            </a: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Рассматриваемый нами алгоритм фильтра Калмана 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SRCF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также является  двухстадийным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 объединённой вычислительной реализацией, где обе стадии выполняются за одно ортогональное преобразование для обеспечения численной устойчивости алгоритма.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 работе используются следующие </a:t>
            </a:r>
            <a:r>
              <a:rPr lang="ru-RU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подразновидности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ковариаций: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Априорная ковариация 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— это начальные предположения о структуре ковариации данных или параметров модели до наблюдения данных.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Апостериорная ковариация 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— это обновлённое представление о структуре ковариации данных или параметров модели после получения данных.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dirty="0"/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D0BA4E7-01D6-977B-5900-AE348D09384F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727BE17-A55F-4474-8D9F-ED60369E7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509" y="533400"/>
            <a:ext cx="1130431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/>
              <a:t>Ковариационная форма дискретного фильтра Калмана</a:t>
            </a:r>
            <a:endParaRPr sz="3200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C28FE-D1D3-FE29-96DA-8C20BD5BB6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96817" y="632460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CF5D760-DC7E-B37F-A47C-688F45827282}"/>
              </a:ext>
            </a:extLst>
          </p:cNvPr>
          <p:cNvSpPr/>
          <p:nvPr/>
        </p:nvSpPr>
        <p:spPr>
          <a:xfrm>
            <a:off x="937023" y="2057400"/>
            <a:ext cx="10317953" cy="1447800"/>
          </a:xfrm>
          <a:prstGeom prst="roundRect">
            <a:avLst>
              <a:gd name="adj" fmla="val 10000"/>
            </a:avLst>
          </a:prstGeom>
          <a:solidFill>
            <a:srgbClr val="E5E7EB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334645" indent="-342900">
              <a:lnSpc>
                <a:spcPct val="100000"/>
              </a:lnSpc>
              <a:spcBef>
                <a:spcPts val="100"/>
              </a:spcBef>
              <a:buAutoNum type="arabicParenR"/>
            </a:pPr>
            <a:r>
              <a:rPr lang="ru-RU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Экстраполяция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(предсказание оценки вектора состояния и матрицы ковариации ошибки оценивания по предыдущим доступным измерениям)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;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55600" marR="334645" indent="-342900">
              <a:lnSpc>
                <a:spcPct val="100000"/>
              </a:lnSpc>
              <a:spcBef>
                <a:spcPts val="100"/>
              </a:spcBef>
              <a:buAutoNum type="arabicParenR"/>
            </a:pPr>
            <a:r>
              <a:rPr lang="ru-RU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Фильтрация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(обновление предсказанной оценки вектора состояния и матрицы ковариации ошибки оценивания в соответствии с полученным в текущий момент времени измерением)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85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Исследование работы фильтра: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spc="-5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693166" y="1104820"/>
                <a:ext cx="11117834" cy="21493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1104265">
                  <a:spcBef>
                    <a:spcPts val="100"/>
                  </a:spcBef>
                </a:pPr>
                <a:r>
                  <a:rPr sz="1800" dirty="0">
                    <a:latin typeface="Microsoft Sans Serif"/>
                    <a:cs typeface="Microsoft Sans Serif"/>
                  </a:rPr>
                  <a:t>Таблица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с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spc="-10" dirty="0">
                    <a:latin typeface="Microsoft Sans Serif"/>
                    <a:cs typeface="Microsoft Sans Serif"/>
                  </a:rPr>
                  <a:t>разницей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spc="-10" dirty="0">
                    <a:latin typeface="Microsoft Sans Serif"/>
                    <a:cs typeface="Microsoft Sans Serif"/>
                  </a:rPr>
                  <a:t>между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ARMSE</a:t>
                </a:r>
                <a:r>
                  <a:rPr sz="1800" spc="-2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при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spc="-30" dirty="0">
                    <a:latin typeface="Microsoft Sans Serif"/>
                    <a:cs typeface="Microsoft Sans Serif"/>
                  </a:rPr>
                  <a:t>C</a:t>
                </a:r>
                <a:r>
                  <a:rPr sz="1800" dirty="0">
                    <a:latin typeface="Microsoft Sans Serif"/>
                    <a:cs typeface="Microsoft Sans Serif"/>
                  </a:rPr>
                  <a:t>KF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и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ARMSE</a:t>
                </a:r>
                <a:r>
                  <a:rPr sz="1800" spc="-2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при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SRCF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для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разных</a:t>
                </a:r>
                <a:r>
                  <a:rPr sz="1800" spc="-25" dirty="0">
                    <a:latin typeface="Microsoft Sans Serif"/>
                    <a:cs typeface="Microsoft Sans Serif"/>
                  </a:rPr>
                  <a:t> </a:t>
                </a:r>
                <a:r>
                  <a:rPr sz="1800" spc="-10" dirty="0">
                    <a:latin typeface="Microsoft Sans Serif"/>
                    <a:cs typeface="Microsoft Sans Serif"/>
                  </a:rPr>
                  <a:t>коэффициентов </a:t>
                </a:r>
                <a:r>
                  <a:rPr sz="1800" dirty="0">
                    <a:latin typeface="Microsoft Sans Serif"/>
                    <a:cs typeface="Microsoft Sans Serif"/>
                  </a:rPr>
                  <a:t>при</a:t>
                </a:r>
                <a:r>
                  <a:rPr sz="1800" spc="-40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Q</a:t>
                </a:r>
                <a:r>
                  <a:rPr sz="1800" spc="-35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и</a:t>
                </a:r>
                <a:r>
                  <a:rPr sz="1800" spc="-35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R.</a:t>
                </a:r>
                <a:r>
                  <a:rPr sz="18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Параметры</a:t>
                </a:r>
                <a:r>
                  <a:rPr lang="ru-RU" sz="18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расчёта</a:t>
                </a:r>
                <a:r>
                  <a:rPr lang="ru-RU" sz="18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ARMSE: </a:t>
                </a:r>
                <a:r>
                  <a:rPr lang="ru-RU" dirty="0">
                    <a:latin typeface="Microsoft Sans Serif"/>
                    <a:cs typeface="Microsoft Sans Serif"/>
                  </a:rPr>
                  <a:t>синусоидальное возмущение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со слайда 35 и дефолтные параметры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latin typeface="Microsoft Sans Serif"/>
                    <a:cs typeface="Microsoft Sans Serif"/>
                  </a:rPr>
                  <a:t>, R, Q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) со слайда 36</a:t>
                </a:r>
                <a:r>
                  <a:rPr lang="ru-RU" spc="-25" dirty="0">
                    <a:latin typeface="Microsoft Sans Serif"/>
                    <a:cs typeface="Microsoft Sans Serif"/>
                  </a:rPr>
                  <a:t>.</a:t>
                </a:r>
                <a:endParaRPr lang="ru-RU" sz="1800" dirty="0">
                  <a:latin typeface="Microsoft Sans Serif"/>
                  <a:cs typeface="Microsoft Sans Serif"/>
                </a:endParaRPr>
              </a:p>
              <a:p>
                <a:pPr marL="12700" marR="1104265">
                  <a:lnSpc>
                    <a:spcPct val="100000"/>
                  </a:lnSpc>
                  <a:spcBef>
                    <a:spcPts val="100"/>
                  </a:spcBef>
                </a:pPr>
                <a:endParaRPr sz="1800" dirty="0">
                  <a:latin typeface="Microsoft Sans Serif"/>
                  <a:cs typeface="Microsoft Sans Serif"/>
                </a:endParaRPr>
              </a:p>
              <a:p>
                <a:pPr marL="1887855">
                  <a:lnSpc>
                    <a:spcPct val="100000"/>
                  </a:lnSpc>
                  <a:spcBef>
                    <a:spcPts val="1914"/>
                  </a:spcBef>
                </a:pPr>
                <a:r>
                  <a:rPr sz="1800" dirty="0">
                    <a:latin typeface="Microsoft Sans Serif"/>
                    <a:cs typeface="Microsoft Sans Serif"/>
                  </a:rPr>
                  <a:t>ARMSE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spc="-25" dirty="0">
                    <a:latin typeface="Microsoft Sans Serif"/>
                    <a:cs typeface="Microsoft Sans Serif"/>
                  </a:rPr>
                  <a:t>C</a:t>
                </a:r>
                <a:r>
                  <a:rPr sz="1800" spc="-25" dirty="0">
                    <a:latin typeface="Microsoft Sans Serif"/>
                    <a:cs typeface="Microsoft Sans Serif"/>
                  </a:rPr>
                  <a:t>KF</a:t>
                </a:r>
                <a:endParaRPr sz="1800" dirty="0">
                  <a:latin typeface="Microsoft Sans Serif"/>
                  <a:cs typeface="Microsoft Sans Serif"/>
                </a:endParaRPr>
              </a:p>
              <a:p>
                <a:pPr marL="6311900">
                  <a:lnSpc>
                    <a:spcPct val="100000"/>
                  </a:lnSpc>
                  <a:spcBef>
                    <a:spcPts val="1710"/>
                  </a:spcBef>
                </a:pPr>
                <a:r>
                  <a:rPr sz="1800" spc="-10" dirty="0" err="1">
                    <a:latin typeface="Microsoft Sans Serif"/>
                    <a:cs typeface="Microsoft Sans Serif"/>
                  </a:rPr>
                  <a:t>Разница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spc="-10" dirty="0">
                    <a:latin typeface="Microsoft Sans Serif"/>
                    <a:cs typeface="Microsoft Sans Serif"/>
                  </a:rPr>
                  <a:t>между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ARMSE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C</a:t>
                </a:r>
                <a:r>
                  <a:rPr sz="1800" dirty="0">
                    <a:latin typeface="Microsoft Sans Serif"/>
                    <a:cs typeface="Microsoft Sans Serif"/>
                  </a:rPr>
                  <a:t>KF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и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sz="1800" dirty="0">
                    <a:latin typeface="Microsoft Sans Serif"/>
                    <a:cs typeface="Microsoft Sans Serif"/>
                  </a:rPr>
                  <a:t>ARMSE</a:t>
                </a:r>
                <a:r>
                  <a:rPr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spc="-25" dirty="0">
                    <a:latin typeface="Microsoft Sans Serif"/>
                    <a:cs typeface="Microsoft Sans Serif"/>
                  </a:rPr>
                  <a:t>SRCF</a:t>
                </a:r>
                <a:endParaRPr sz="18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04820"/>
                <a:ext cx="11117834" cy="2149306"/>
              </a:xfrm>
              <a:prstGeom prst="rect">
                <a:avLst/>
              </a:prstGeom>
              <a:blipFill>
                <a:blip r:embed="rId2"/>
                <a:stretch>
                  <a:fillRect l="-1206" t="-2833" r="-658" b="-5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2438400" y="3992367"/>
            <a:ext cx="16888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latin typeface="Microsoft Sans Serif"/>
                <a:cs typeface="Microsoft Sans Serif"/>
              </a:rPr>
              <a:t>SRCF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7160" y="6589285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A3C9235-D832-D360-7BC6-F3365F5850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12286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40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4E8CF3-5DD2-E75E-5CB0-2259BE159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32" y="2857022"/>
            <a:ext cx="5734851" cy="9240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C3B5FF-9B7D-DB94-347D-7157696E9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572000"/>
            <a:ext cx="5867400" cy="9266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253239C-B2B7-44D9-0E33-17E9994C9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211" y="3395695"/>
            <a:ext cx="4632389" cy="138032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93166" y="248606"/>
                <a:ext cx="9889492" cy="1604927"/>
              </a:xfrm>
              <a:prstGeom prst="rect">
                <a:avLst/>
              </a:prstGeom>
            </p:spPr>
            <p:txBody>
              <a:bodyPr vert="horz" wrap="square" lIns="0" tIns="21780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715"/>
                  </a:spcBef>
                </a:pPr>
                <a:r>
                  <a:rPr lang="ru-RU" dirty="0"/>
                  <a:t>Исследование работы фильтра: </a:t>
                </a:r>
                <a:r>
                  <a:rPr dirty="0" err="1"/>
                  <a:t>Тест</a:t>
                </a:r>
                <a:r>
                  <a:rPr spc="-35" dirty="0"/>
                  <a:t> </a:t>
                </a:r>
                <a:r>
                  <a:rPr spc="-50" dirty="0"/>
                  <a:t>2</a:t>
                </a:r>
              </a:p>
              <a:p>
                <a:pPr algn="l">
                  <a:buNone/>
                </a:pP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 проведения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исследования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определим следующие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параметры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модели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Меняем значения ковариационных матриц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R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Q.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 оставляем по дефолту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 теста используем ковариационную матрицу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R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с малыми значениями на диагонали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</a:t>
                </a:r>
                <a:endParaRPr lang="ru-RU" sz="1800" b="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3166" y="248606"/>
                <a:ext cx="9889492" cy="1604927"/>
              </a:xfrm>
              <a:prstGeom prst="rect">
                <a:avLst/>
              </a:prstGeom>
              <a:blipFill>
                <a:blip r:embed="rId2"/>
                <a:stretch>
                  <a:fillRect l="-2713" b="-7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11049000" y="658222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27B963-F73F-EC40-7BC6-3B2EF9D861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57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41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1D36E8-7467-6FC8-9E30-1B112B63F097}"/>
                  </a:ext>
                </a:extLst>
              </p:cNvPr>
              <p:cNvSpPr txBox="1"/>
              <p:nvPr/>
            </p:nvSpPr>
            <p:spPr>
              <a:xfrm>
                <a:off x="609600" y="2081623"/>
                <a:ext cx="3049464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7.6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1D36E8-7467-6FC8-9E30-1B112B63F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81623"/>
                <a:ext cx="3049464" cy="559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AAFFC-19F4-A9EF-D614-843CF492C059}"/>
                  </a:ext>
                </a:extLst>
              </p:cNvPr>
              <p:cNvSpPr txBox="1"/>
              <p:nvPr/>
            </p:nvSpPr>
            <p:spPr>
              <a:xfrm>
                <a:off x="6688016" y="2140243"/>
                <a:ext cx="2514600" cy="416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sSup>
                        <m:sSupPr>
                          <m:ctrlPr>
                            <a:rPr lang="ru-RU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9AAFFC-19F4-A9EF-D614-843CF492C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016" y="2140243"/>
                <a:ext cx="2514600" cy="41684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7940B2-B128-C457-21B3-58AE4718FF13}"/>
                  </a:ext>
                </a:extLst>
              </p:cNvPr>
              <p:cNvSpPr txBox="1"/>
              <p:nvPr/>
            </p:nvSpPr>
            <p:spPr>
              <a:xfrm>
                <a:off x="1858108" y="217906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7940B2-B128-C457-21B3-58AE4718F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08" y="2179063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CB4C22-142B-1786-4746-1F4310B19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7" y="2904715"/>
            <a:ext cx="5552795" cy="33655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3B358B-BD44-B741-7266-CAF21E123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8875" y="2966761"/>
            <a:ext cx="5191125" cy="319453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D707-9E01-A94F-9DB0-F5F202005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8FC9ADF5-1BCB-6AD7-4063-50ED46CE402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93166" y="248606"/>
                <a:ext cx="9889492" cy="1604927"/>
              </a:xfrm>
              <a:prstGeom prst="rect">
                <a:avLst/>
              </a:prstGeom>
            </p:spPr>
            <p:txBody>
              <a:bodyPr vert="horz" wrap="square" lIns="0" tIns="21780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715"/>
                  </a:spcBef>
                </a:pPr>
                <a:r>
                  <a:rPr lang="ru-RU" dirty="0"/>
                  <a:t>Исследование работы фильтра: </a:t>
                </a:r>
                <a:r>
                  <a:rPr dirty="0" err="1"/>
                  <a:t>Тест</a:t>
                </a:r>
                <a:r>
                  <a:rPr spc="-35" dirty="0"/>
                  <a:t> </a:t>
                </a:r>
                <a:r>
                  <a:rPr spc="-50" dirty="0"/>
                  <a:t>2</a:t>
                </a:r>
              </a:p>
              <a:p>
                <a:pPr algn="l">
                  <a:buNone/>
                </a:pP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 проведения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исследования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определим следующие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параметры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модели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Меняем значения ковариационных матриц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R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Q.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 оставляем по дефолту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 теста используем ковариационную матрицу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R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с малыми значениями на диагонали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</a:t>
                </a:r>
                <a:endParaRPr lang="ru-RU" sz="1800" b="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8FC9ADF5-1BCB-6AD7-4063-50ED46CE402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3166" y="248606"/>
                <a:ext cx="9889492" cy="1604927"/>
              </a:xfrm>
              <a:prstGeom prst="rect">
                <a:avLst/>
              </a:prstGeom>
              <a:blipFill>
                <a:blip r:embed="rId2"/>
                <a:stretch>
                  <a:fillRect l="-2713" b="-7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>
            <a:extLst>
              <a:ext uri="{FF2B5EF4-FFF2-40B4-BE49-F238E27FC236}">
                <a16:creationId xmlns:a16="http://schemas.microsoft.com/office/drawing/2014/main" id="{93A917ED-61B8-D0D3-1DFB-9C2C05B5F92A}"/>
              </a:ext>
            </a:extLst>
          </p:cNvPr>
          <p:cNvSpPr txBox="1"/>
          <p:nvPr/>
        </p:nvSpPr>
        <p:spPr>
          <a:xfrm>
            <a:off x="11049000" y="658222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29B984-319B-5224-E01E-86D7F53C03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57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42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18D2EA-6BBA-1287-E7CE-5841975DBE33}"/>
                  </a:ext>
                </a:extLst>
              </p:cNvPr>
              <p:cNvSpPr txBox="1"/>
              <p:nvPr/>
            </p:nvSpPr>
            <p:spPr>
              <a:xfrm>
                <a:off x="609600" y="2081623"/>
                <a:ext cx="3049464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18D2EA-6BBA-1287-E7CE-5841975DB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81623"/>
                <a:ext cx="3049464" cy="559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79728E-9FD4-3DE5-37C2-220249978636}"/>
                  </a:ext>
                </a:extLst>
              </p:cNvPr>
              <p:cNvSpPr txBox="1"/>
              <p:nvPr/>
            </p:nvSpPr>
            <p:spPr>
              <a:xfrm>
                <a:off x="6688016" y="2140243"/>
                <a:ext cx="2514600" cy="416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sSup>
                        <m:sSupPr>
                          <m:ctrlPr>
                            <a:rPr lang="ru-RU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79728E-9FD4-3DE5-37C2-220249978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016" y="2140243"/>
                <a:ext cx="2514600" cy="41684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5C20A-97C8-CDE2-6610-EFD36F4FFE32}"/>
                  </a:ext>
                </a:extLst>
              </p:cNvPr>
              <p:cNvSpPr txBox="1"/>
              <p:nvPr/>
            </p:nvSpPr>
            <p:spPr>
              <a:xfrm>
                <a:off x="1858108" y="217906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5C20A-97C8-CDE2-6610-EFD36F4FF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08" y="2179063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6407D2-3F5A-1B91-D6F9-FB3EEE0F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887" y="2929254"/>
            <a:ext cx="5427266" cy="32682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726A6A-1824-49FB-41B4-CFAA5F2FAC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02" y="2929254"/>
            <a:ext cx="4975084" cy="317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83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D8321-7141-9F10-8AFA-4A368170E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CE1DDDAC-C886-3857-2690-FC38DA4B4126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93166" y="248606"/>
                <a:ext cx="9889492" cy="1707519"/>
              </a:xfrm>
              <a:prstGeom prst="rect">
                <a:avLst/>
              </a:prstGeom>
            </p:spPr>
            <p:txBody>
              <a:bodyPr vert="horz" wrap="square" lIns="0" tIns="21780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715"/>
                  </a:spcBef>
                </a:pPr>
                <a:r>
                  <a:rPr lang="ru-RU" dirty="0"/>
                  <a:t>Исследование работы фильтра: </a:t>
                </a:r>
                <a:r>
                  <a:rPr dirty="0" err="1"/>
                  <a:t>Тест</a:t>
                </a:r>
                <a:r>
                  <a:rPr spc="-35" dirty="0"/>
                  <a:t> </a:t>
                </a:r>
                <a:r>
                  <a:rPr spc="-50" dirty="0"/>
                  <a:t>2</a:t>
                </a:r>
              </a:p>
              <a:p>
                <a:pPr marL="12700">
                  <a:lnSpc>
                    <a:spcPct val="100000"/>
                  </a:lnSpc>
                  <a:spcBef>
                    <a:spcPts val="805"/>
                  </a:spcBef>
                </a:pP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 проведения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исследования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определим следующие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параметры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модели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Меняем значения ковариационных матриц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R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Q.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 оставляем по дефолту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 теста используем ковариационную матрицу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R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с большими значениями на диагонали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</a:t>
                </a:r>
                <a:endParaRPr sz="18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CE1DDDAC-C886-3857-2690-FC38DA4B41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3166" y="248606"/>
                <a:ext cx="9889492" cy="1707519"/>
              </a:xfrm>
              <a:prstGeom prst="rect">
                <a:avLst/>
              </a:prstGeom>
              <a:blipFill>
                <a:blip r:embed="rId2"/>
                <a:stretch>
                  <a:fillRect l="-2713" b="-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>
            <a:extLst>
              <a:ext uri="{FF2B5EF4-FFF2-40B4-BE49-F238E27FC236}">
                <a16:creationId xmlns:a16="http://schemas.microsoft.com/office/drawing/2014/main" id="{C194953C-DF60-6F3D-0DA3-D7C50BAF59E8}"/>
              </a:ext>
            </a:extLst>
          </p:cNvPr>
          <p:cNvSpPr txBox="1"/>
          <p:nvPr/>
        </p:nvSpPr>
        <p:spPr>
          <a:xfrm>
            <a:off x="11049000" y="658222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9254D5-48E2-AE08-2736-A64F64A25F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57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43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AF24C3-1A9D-B84A-88CE-248FEFA5C123}"/>
                  </a:ext>
                </a:extLst>
              </p:cNvPr>
              <p:cNvSpPr txBox="1"/>
              <p:nvPr/>
            </p:nvSpPr>
            <p:spPr>
              <a:xfrm>
                <a:off x="609600" y="2090679"/>
                <a:ext cx="3049464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AF24C3-1A9D-B84A-88CE-248FEFA5C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90679"/>
                <a:ext cx="3049464" cy="559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12B6C3-A0A3-76E9-2CA2-DD04FA0096B7}"/>
                  </a:ext>
                </a:extLst>
              </p:cNvPr>
              <p:cNvSpPr txBox="1"/>
              <p:nvPr/>
            </p:nvSpPr>
            <p:spPr>
              <a:xfrm>
                <a:off x="6617091" y="2129596"/>
                <a:ext cx="2514600" cy="693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sSup>
                        <m:sSupPr>
                          <m:ctrlPr>
                            <a:rPr lang="ru-RU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b="1" dirty="0"/>
              </a:p>
              <a:p>
                <a:endParaRPr lang="ru-RU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12B6C3-A0A3-76E9-2CA2-DD04FA009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091" y="2129596"/>
                <a:ext cx="2514600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EDAC35-DDE2-45D0-CEA7-13A0E51A7E33}"/>
                  </a:ext>
                </a:extLst>
              </p:cNvPr>
              <p:cNvSpPr txBox="1"/>
              <p:nvPr/>
            </p:nvSpPr>
            <p:spPr>
              <a:xfrm>
                <a:off x="1752600" y="218592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EDAC35-DDE2-45D0-CEA7-13A0E51A7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185929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A591ED-5E38-EDC2-A959-D15A54E04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677" y="2860090"/>
            <a:ext cx="5444818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FD1BA1-C9B5-422B-1229-AF01FA6C7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823440"/>
            <a:ext cx="5184508" cy="32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8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BD3BC-EDC8-5158-908B-97097FD9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628C61B7-312E-5804-5078-3EC378BD03B6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93166" y="248606"/>
                <a:ext cx="9889492" cy="1707519"/>
              </a:xfrm>
              <a:prstGeom prst="rect">
                <a:avLst/>
              </a:prstGeom>
            </p:spPr>
            <p:txBody>
              <a:bodyPr vert="horz" wrap="square" lIns="0" tIns="21780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715"/>
                  </a:spcBef>
                </a:pPr>
                <a:r>
                  <a:rPr lang="ru-RU" dirty="0"/>
                  <a:t>Исследование работы фильтра: </a:t>
                </a:r>
                <a:r>
                  <a:rPr dirty="0" err="1"/>
                  <a:t>Тест</a:t>
                </a:r>
                <a:r>
                  <a:rPr spc="-35" dirty="0"/>
                  <a:t> </a:t>
                </a:r>
                <a:r>
                  <a:rPr spc="-50" dirty="0"/>
                  <a:t>2</a:t>
                </a:r>
              </a:p>
              <a:p>
                <a:pPr marL="12700">
                  <a:lnSpc>
                    <a:spcPct val="100000"/>
                  </a:lnSpc>
                  <a:spcBef>
                    <a:spcPts val="805"/>
                  </a:spcBef>
                </a:pP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 проведения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исследования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определим следующие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параметры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</a:t>
                </a:r>
                <a:r>
                  <a:rPr lang="ru-RU" sz="18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модели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Меняем значения ковариационных матриц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R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Q.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Начальное приближение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 оставляем по дефолту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Для теста используем ковариационную матрицу 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R </a:t>
                </a:r>
                <a:r>
                  <a:rPr lang="ru-RU" sz="1800" b="0" dirty="0">
                    <a:solidFill>
                      <a:srgbClr val="34343C"/>
                    </a:solidFill>
                    <a:latin typeface="YS Text"/>
                  </a:rPr>
                  <a:t>с большими значениями на диагонали</a:t>
                </a:r>
                <a:r>
                  <a:rPr lang="en-US" sz="1800" b="0" dirty="0">
                    <a:solidFill>
                      <a:srgbClr val="34343C"/>
                    </a:solidFill>
                    <a:latin typeface="YS Text"/>
                  </a:rPr>
                  <a:t>.</a:t>
                </a:r>
                <a:endParaRPr sz="18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628C61B7-312E-5804-5078-3EC378BD03B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3166" y="248606"/>
                <a:ext cx="9889492" cy="1707519"/>
              </a:xfrm>
              <a:prstGeom prst="rect">
                <a:avLst/>
              </a:prstGeom>
              <a:blipFill>
                <a:blip r:embed="rId2"/>
                <a:stretch>
                  <a:fillRect l="-2713" b="-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>
            <a:extLst>
              <a:ext uri="{FF2B5EF4-FFF2-40B4-BE49-F238E27FC236}">
                <a16:creationId xmlns:a16="http://schemas.microsoft.com/office/drawing/2014/main" id="{03D187F3-E4EA-9B8C-6963-C2F46F0A07BE}"/>
              </a:ext>
            </a:extLst>
          </p:cNvPr>
          <p:cNvSpPr txBox="1"/>
          <p:nvPr/>
        </p:nvSpPr>
        <p:spPr>
          <a:xfrm>
            <a:off x="11049000" y="658222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052B62A-FEF1-3864-E7A2-94E78EC127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57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44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5C1BFA-FF31-4C73-912C-A3C8AD4FC256}"/>
                  </a:ext>
                </a:extLst>
              </p:cNvPr>
              <p:cNvSpPr txBox="1"/>
              <p:nvPr/>
            </p:nvSpPr>
            <p:spPr>
              <a:xfrm>
                <a:off x="609600" y="2090679"/>
                <a:ext cx="3049464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5C1BFA-FF31-4C73-912C-A3C8AD4FC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90679"/>
                <a:ext cx="3049464" cy="559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D9B970-EF8C-8D9F-D81B-0CEDCB60B5A1}"/>
                  </a:ext>
                </a:extLst>
              </p:cNvPr>
              <p:cNvSpPr txBox="1"/>
              <p:nvPr/>
            </p:nvSpPr>
            <p:spPr>
              <a:xfrm>
                <a:off x="6617091" y="2129596"/>
                <a:ext cx="2514600" cy="693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sSup>
                        <m:sSupPr>
                          <m:ctrlPr>
                            <a:rPr lang="ru-RU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b="1" dirty="0"/>
              </a:p>
              <a:p>
                <a:endParaRPr lang="ru-RU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D9B970-EF8C-8D9F-D81B-0CEDCB60B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091" y="2129596"/>
                <a:ext cx="2514600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BBAA1A-1F46-FC51-751B-7162616E38A8}"/>
                  </a:ext>
                </a:extLst>
              </p:cNvPr>
              <p:cNvSpPr txBox="1"/>
              <p:nvPr/>
            </p:nvSpPr>
            <p:spPr>
              <a:xfrm>
                <a:off x="1752600" y="218592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BBAA1A-1F46-FC51-751B-7162616E3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185929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21133-C47F-ABC1-012C-EED025559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3097823"/>
            <a:ext cx="4547968" cy="305524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AE3945C-1843-8A67-3B82-9A66B6EAC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3048000"/>
            <a:ext cx="4884238" cy="30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3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122A-F648-0CA3-3CFE-9338F2757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09BD642-436B-141F-061D-618246B45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Исследование работы фильтра: Тест</a:t>
            </a:r>
            <a:r>
              <a:rPr spc="-35" dirty="0"/>
              <a:t> </a:t>
            </a:r>
            <a:r>
              <a:rPr lang="en-US" spc="-50" dirty="0"/>
              <a:t>2</a:t>
            </a:r>
            <a:endParaRPr spc="-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E3099569-DAAF-A342-18B6-5BB26226F876}"/>
                  </a:ext>
                </a:extLst>
              </p:cNvPr>
              <p:cNvSpPr txBox="1"/>
              <p:nvPr/>
            </p:nvSpPr>
            <p:spPr>
              <a:xfrm>
                <a:off x="693166" y="1104819"/>
                <a:ext cx="11117834" cy="185948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1104265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ru-RU" sz="1800" dirty="0">
                    <a:latin typeface="Microsoft Sans Serif"/>
                    <a:cs typeface="Microsoft Sans Serif"/>
                  </a:rPr>
                  <a:t>Таблица</a:t>
                </a:r>
                <a:r>
                  <a:rPr lang="ru-RU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с</a:t>
                </a:r>
                <a:r>
                  <a:rPr lang="ru-RU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spc="-10" dirty="0">
                    <a:latin typeface="Microsoft Sans Serif"/>
                    <a:cs typeface="Microsoft Sans Serif"/>
                  </a:rPr>
                  <a:t>разницей</a:t>
                </a:r>
                <a:r>
                  <a:rPr lang="ru-RU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spc="-10" dirty="0">
                    <a:latin typeface="Microsoft Sans Serif"/>
                    <a:cs typeface="Microsoft Sans Serif"/>
                  </a:rPr>
                  <a:t>между</a:t>
                </a:r>
                <a:r>
                  <a:rPr lang="ru-RU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ARMSE</a:t>
                </a:r>
                <a:r>
                  <a:rPr lang="en-US" sz="1800" spc="-2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при</a:t>
                </a:r>
                <a:r>
                  <a:rPr lang="ru-RU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spc="-30" dirty="0">
                    <a:latin typeface="Microsoft Sans Serif"/>
                    <a:cs typeface="Microsoft Sans Serif"/>
                  </a:rPr>
                  <a:t>C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KF</a:t>
                </a:r>
                <a:r>
                  <a:rPr lang="en-US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и</a:t>
                </a:r>
                <a:r>
                  <a:rPr lang="ru-RU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ARMSE</a:t>
                </a:r>
                <a:r>
                  <a:rPr lang="en-US" sz="1800" spc="-2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при</a:t>
                </a:r>
                <a:r>
                  <a:rPr lang="ru-RU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SRCF</a:t>
                </a:r>
                <a:r>
                  <a:rPr lang="en-US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для</a:t>
                </a:r>
                <a:r>
                  <a:rPr lang="ru-RU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разных</a:t>
                </a:r>
                <a:r>
                  <a:rPr lang="ru-RU" sz="1800" spc="-2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spc="-10" dirty="0">
                    <a:latin typeface="Microsoft Sans Serif"/>
                    <a:cs typeface="Microsoft Sans Serif"/>
                  </a:rPr>
                  <a:t>коэффициентов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при</a:t>
                </a:r>
                <a:r>
                  <a:rPr lang="ru-RU" sz="1800" spc="-4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Q</a:t>
                </a:r>
                <a:r>
                  <a:rPr lang="en-US" sz="18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и</a:t>
                </a:r>
                <a:r>
                  <a:rPr lang="ru-RU" sz="18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R.</a:t>
                </a:r>
                <a:r>
                  <a:rPr lang="en-US" sz="18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Параметры</a:t>
                </a:r>
                <a:r>
                  <a:rPr lang="ru-RU" sz="18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расчёта</a:t>
                </a:r>
                <a:r>
                  <a:rPr lang="ru-RU" sz="1800" spc="-35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ARMSE: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импульсная функция со слайда 35 и дефолтные параметры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latin typeface="Microsoft Sans Serif"/>
                    <a:cs typeface="Microsoft Sans Serif"/>
                  </a:rPr>
                  <a:t>, R, Q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) со слайда 36</a:t>
                </a:r>
                <a:r>
                  <a:rPr lang="ru-RU" spc="-25" dirty="0">
                    <a:latin typeface="Microsoft Sans Serif"/>
                    <a:cs typeface="Microsoft Sans Serif"/>
                  </a:rPr>
                  <a:t>.</a:t>
                </a:r>
                <a:endParaRPr lang="ru-RU" sz="1800" dirty="0">
                  <a:latin typeface="Microsoft Sans Serif"/>
                  <a:cs typeface="Microsoft Sans Serif"/>
                </a:endParaRPr>
              </a:p>
              <a:p>
                <a:pPr marL="1887855">
                  <a:lnSpc>
                    <a:spcPct val="100000"/>
                  </a:lnSpc>
                  <a:spcBef>
                    <a:spcPts val="1914"/>
                  </a:spcBef>
                </a:pPr>
                <a:r>
                  <a:rPr lang="en-US" sz="1800" dirty="0">
                    <a:latin typeface="Microsoft Sans Serif"/>
                    <a:cs typeface="Microsoft Sans Serif"/>
                  </a:rPr>
                  <a:t>ARMSE</a:t>
                </a:r>
                <a:r>
                  <a:rPr lang="en-US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spc="-25" dirty="0">
                    <a:latin typeface="Microsoft Sans Serif"/>
                    <a:cs typeface="Microsoft Sans Serif"/>
                  </a:rPr>
                  <a:t>CKF</a:t>
                </a:r>
                <a:endParaRPr lang="en-US" sz="1800" dirty="0">
                  <a:latin typeface="Microsoft Sans Serif"/>
                  <a:cs typeface="Microsoft Sans Serif"/>
                </a:endParaRPr>
              </a:p>
              <a:p>
                <a:pPr marL="6311900">
                  <a:lnSpc>
                    <a:spcPct val="100000"/>
                  </a:lnSpc>
                  <a:spcBef>
                    <a:spcPts val="1710"/>
                  </a:spcBef>
                </a:pPr>
                <a:r>
                  <a:rPr lang="ru-RU" sz="1800" spc="-10" dirty="0">
                    <a:latin typeface="Microsoft Sans Serif"/>
                    <a:cs typeface="Microsoft Sans Serif"/>
                  </a:rPr>
                  <a:t>Разница</a:t>
                </a:r>
                <a:r>
                  <a:rPr lang="ru-RU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spc="-10" dirty="0">
                    <a:latin typeface="Microsoft Sans Serif"/>
                    <a:cs typeface="Microsoft Sans Serif"/>
                  </a:rPr>
                  <a:t>между</a:t>
                </a:r>
                <a:r>
                  <a:rPr lang="ru-RU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ARMSE</a:t>
                </a:r>
                <a:r>
                  <a:rPr lang="en-US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CKF</a:t>
                </a:r>
                <a:r>
                  <a:rPr lang="en-US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z="1800" dirty="0">
                    <a:latin typeface="Microsoft Sans Serif"/>
                    <a:cs typeface="Microsoft Sans Serif"/>
                  </a:rPr>
                  <a:t>и</a:t>
                </a:r>
                <a:r>
                  <a:rPr lang="ru-RU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dirty="0">
                    <a:latin typeface="Microsoft Sans Serif"/>
                    <a:cs typeface="Microsoft Sans Serif"/>
                  </a:rPr>
                  <a:t>ARMSE</a:t>
                </a:r>
                <a:r>
                  <a:rPr lang="en-US" sz="1800" spc="-30" dirty="0">
                    <a:latin typeface="Microsoft Sans Serif"/>
                    <a:cs typeface="Microsoft Sans Serif"/>
                  </a:rPr>
                  <a:t> </a:t>
                </a:r>
                <a:r>
                  <a:rPr lang="en-US" sz="1800" spc="-25" dirty="0">
                    <a:latin typeface="Microsoft Sans Serif"/>
                    <a:cs typeface="Microsoft Sans Serif"/>
                  </a:rPr>
                  <a:t>SRCF</a:t>
                </a:r>
                <a:endParaRPr sz="1800" dirty="0"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E3099569-DAAF-A342-18B6-5BB26226F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04819"/>
                <a:ext cx="11117834" cy="1859483"/>
              </a:xfrm>
              <a:prstGeom prst="rect">
                <a:avLst/>
              </a:prstGeom>
              <a:blipFill>
                <a:blip r:embed="rId2"/>
                <a:stretch>
                  <a:fillRect l="-1206" t="-3279" r="-658" b="-7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>
            <a:extLst>
              <a:ext uri="{FF2B5EF4-FFF2-40B4-BE49-F238E27FC236}">
                <a16:creationId xmlns:a16="http://schemas.microsoft.com/office/drawing/2014/main" id="{6C023144-C316-A738-A5C3-2BB5E7B2D1D0}"/>
              </a:ext>
            </a:extLst>
          </p:cNvPr>
          <p:cNvSpPr txBox="1"/>
          <p:nvPr/>
        </p:nvSpPr>
        <p:spPr>
          <a:xfrm>
            <a:off x="2438400" y="3678392"/>
            <a:ext cx="16888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latin typeface="Microsoft Sans Serif"/>
                <a:cs typeface="Microsoft Sans Serif"/>
              </a:rPr>
              <a:t>SRCF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2BDC933-99BF-7253-E76E-8722EFC6E7CA}"/>
              </a:ext>
            </a:extLst>
          </p:cNvPr>
          <p:cNvSpPr txBox="1"/>
          <p:nvPr/>
        </p:nvSpPr>
        <p:spPr>
          <a:xfrm>
            <a:off x="11037160" y="6589285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C7FDC94-F2FC-D8DE-858E-E4AAD9393A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12286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45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5DE3B7-280E-2C41-0FBF-5029A6DFA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10" y="2488224"/>
            <a:ext cx="5730087" cy="9240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31AF0E-A5B3-1A33-C900-6AD741221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33" y="4169491"/>
            <a:ext cx="5769350" cy="9240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2A205C-BC3A-5AA2-4868-F8112BD9D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639" y="3048249"/>
            <a:ext cx="4408721" cy="132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07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EE39-FF97-7B86-AF81-B4AE6AF2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D988228-DC18-F673-E486-B49E58FCE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Анализ полученных результатов: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lang="ru-RU" spc="-50" dirty="0"/>
              <a:t>1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F14C51D-3212-073D-A45E-4CAFED7DD830}"/>
              </a:ext>
            </a:extLst>
          </p:cNvPr>
          <p:cNvSpPr txBox="1"/>
          <p:nvPr/>
        </p:nvSpPr>
        <p:spPr>
          <a:xfrm>
            <a:off x="10972800" y="652836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2E4175-DBFB-7D7C-078E-07731C765F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3239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36624-559E-7F9A-274E-BF66A191CA2B}"/>
              </a:ext>
            </a:extLst>
          </p:cNvPr>
          <p:cNvSpPr txBox="1"/>
          <p:nvPr/>
        </p:nvSpPr>
        <p:spPr>
          <a:xfrm>
            <a:off x="762000" y="1217461"/>
            <a:ext cx="1073683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Результат анализа для компоненты угловой скорости </a:t>
            </a:r>
            <a:r>
              <a:rPr lang="en-US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p (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гироскоп</a:t>
            </a:r>
            <a:r>
              <a:rPr lang="en-US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) 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и углового ускорения </a:t>
            </a:r>
            <a:r>
              <a:rPr lang="en-US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phi (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акселерометр</a:t>
            </a:r>
            <a:r>
              <a:rPr lang="en-US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):</a:t>
            </a:r>
            <a:endParaRPr lang="ru-RU" sz="1600" b="1" dirty="0">
              <a:solidFill>
                <a:srgbClr val="1E3A8A"/>
              </a:solidFill>
              <a:latin typeface="Arial" pitchFamily="34" charset="0"/>
              <a:cs typeface="Arial" pitchFamily="34" charset="-120"/>
            </a:endParaRPr>
          </a:p>
          <a:p>
            <a:endParaRPr lang="en-US" sz="1800" dirty="0">
              <a:latin typeface="Microsoft Sans Serif"/>
              <a:cs typeface="Microsoft Sans Serif"/>
            </a:endParaRPr>
          </a:p>
          <a:p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Анализ полученных графиков для синусоидальной функции показывает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,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что чем больше значение шумов (процесса и измерений)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,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тем менее гладкими становятся полученные результаты фильтра при использовании нормального распределения для шумов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.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 При этом истинная траектория и результаты фильтра для значений угла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phi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достаточно близки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 (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Для эксперимента использовались </a:t>
            </a:r>
            <a:r>
              <a:rPr lang="en-US" dirty="0" err="1"/>
              <a:t>process_noise_scale</a:t>
            </a:r>
            <a:r>
              <a:rPr lang="ru-RU" dirty="0"/>
              <a:t> и </a:t>
            </a:r>
            <a:r>
              <a:rPr lang="en-US" dirty="0" err="1"/>
              <a:t>measurement_noise_scale</a:t>
            </a:r>
            <a:r>
              <a:rPr lang="en-US" dirty="0"/>
              <a:t>, </a:t>
            </a:r>
            <a:r>
              <a:rPr lang="ru-RU" dirty="0"/>
              <a:t>равные 5)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.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 Предсказания и отфильтрованные значения почти совпадают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.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Особых отклонений для угла крена не происходит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.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При этом колебания и шумы для угловой скорости более выражены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.</a:t>
            </a:r>
            <a:endParaRPr lang="en-US" sz="18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endParaRPr lang="en-US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Анализ текущих 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ARMSE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результатов показывают близость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результатов между 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SRCF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и 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CKF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фильтрами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.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 Однако результаты показывают – чем больше значения матрицы ковариации 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Q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и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меньше значения матрицы ковариации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R,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тем большая разница становится между 2-мя методами – это говорит нам о неустойчивости данной системы и в связи с этим менее точной оценки между 2-мя фильтрами – матрица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R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становится более сингулярной и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,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как вследствие структуры классического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CKF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фильтра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,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появляется расхождение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8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B9FD5-F54E-9793-2440-FB9B3D26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A869BEC-C5F4-52CF-513C-569CEEC8A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Анализ полученных результатов: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lang="ru-RU" spc="-50" dirty="0"/>
              <a:t>2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79CAB04-7326-DF6D-F349-07C96629E8CC}"/>
              </a:ext>
            </a:extLst>
          </p:cNvPr>
          <p:cNvSpPr txBox="1"/>
          <p:nvPr/>
        </p:nvSpPr>
        <p:spPr>
          <a:xfrm>
            <a:off x="10972800" y="6548107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3E89F8-41D6-8F62-BDDC-9DE90192EE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946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36E44-8EF0-4320-5ACF-17637D9453CF}"/>
              </a:ext>
            </a:extLst>
          </p:cNvPr>
          <p:cNvSpPr txBox="1"/>
          <p:nvPr/>
        </p:nvSpPr>
        <p:spPr>
          <a:xfrm>
            <a:off x="533400" y="1295400"/>
            <a:ext cx="115062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Результат анализа для компоненты угловой скорости </a:t>
            </a:r>
            <a:r>
              <a:rPr lang="en-US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p (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гироскоп</a:t>
            </a:r>
            <a:r>
              <a:rPr lang="en-US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) 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и углового ускорения </a:t>
            </a:r>
            <a:r>
              <a:rPr lang="en-US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phi (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акселерометр</a:t>
            </a:r>
            <a:r>
              <a:rPr lang="en-US" sz="1600" b="1" dirty="0">
                <a:solidFill>
                  <a:srgbClr val="1E3A8A"/>
                </a:solidFill>
                <a:latin typeface="Arial" pitchFamily="34" charset="0"/>
                <a:cs typeface="Arial" pitchFamily="34" charset="-120"/>
              </a:rPr>
              <a:t>):</a:t>
            </a:r>
            <a:endParaRPr lang="ru-RU" sz="1600" b="1" dirty="0">
              <a:solidFill>
                <a:srgbClr val="1E3A8A"/>
              </a:solidFill>
              <a:latin typeface="Arial" pitchFamily="34" charset="0"/>
              <a:cs typeface="Arial" pitchFamily="34" charset="-120"/>
            </a:endParaRPr>
          </a:p>
          <a:p>
            <a:endParaRPr lang="en-US" sz="1800" dirty="0">
              <a:latin typeface="Microsoft Sans Serif"/>
              <a:cs typeface="Microsoft Sans Serif"/>
            </a:endParaRPr>
          </a:p>
          <a:p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Анализ полученных графиков для импульсной функции показывает зависимость между тестируемыми значениями шумов и изменением ковариационной матрицы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R: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чем меньше значения матрицы ковариации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R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при постоянной матрице ковариации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Q,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тем большие значения шумов требуются для вывода системы из равновесия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,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 и наоборот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,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чем больше значения матрицы ковариации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R,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тем меньшие значения шумов требуются для вывода системы из равновесия</a:t>
            </a:r>
            <a:r>
              <a:rPr lang="en-US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(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Для эксперимента использовались </a:t>
            </a:r>
            <a:r>
              <a:rPr lang="en-US" dirty="0" err="1"/>
              <a:t>process_noise_scale</a:t>
            </a:r>
            <a:r>
              <a:rPr lang="ru-RU" dirty="0"/>
              <a:t> и </a:t>
            </a:r>
            <a:r>
              <a:rPr lang="en-US" dirty="0" err="1"/>
              <a:t>measurement_noise_scale</a:t>
            </a:r>
            <a:r>
              <a:rPr lang="en-US" dirty="0"/>
              <a:t>, </a:t>
            </a:r>
            <a:r>
              <a:rPr lang="ru-RU" dirty="0"/>
              <a:t>равные 100 для первого и </a:t>
            </a:r>
            <a:r>
              <a:rPr lang="en-US" dirty="0"/>
              <a:t>0.5 </a:t>
            </a:r>
            <a:r>
              <a:rPr lang="ru-RU" dirty="0"/>
              <a:t>для второго </a:t>
            </a:r>
            <a:r>
              <a:rPr lang="ru-RU" dirty="0" err="1"/>
              <a:t>экксперимента</a:t>
            </a:r>
            <a:r>
              <a:rPr lang="ru-RU" dirty="0"/>
              <a:t>)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.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endParaRPr lang="en-US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endParaRPr lang="en-US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Анализ текущих 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ARMSE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результатов показывают близость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результатов между 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SRCF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и 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CKF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фильтрами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.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 Однако результаты показывают – чем больше значения матрицы ковариации </a:t>
            </a:r>
            <a:r>
              <a:rPr lang="en-US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Q </a:t>
            </a:r>
            <a:r>
              <a:rPr lang="ru-RU"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и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меньше значения матрицы ковариации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R,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тем большая разница становится между 2-мя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методами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.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Подобные результаты были получены в тесте 1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.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Изменение функции управления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u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не дало больших различий между поведениями фильтров – наихудшие результаты так и остались при больших значениям матрицы ковариации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Q </a:t>
            </a:r>
            <a:r>
              <a:rPr lang="ru-RU" dirty="0">
                <a:solidFill>
                  <a:schemeClr val="tx1"/>
                </a:solidFill>
                <a:latin typeface="Microsoft Sans Serif"/>
                <a:cs typeface="Microsoft Sans Serif"/>
              </a:rPr>
              <a:t>по сравнению с меньшими значениями матрицы ковариации 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R.</a:t>
            </a:r>
            <a:endParaRPr lang="ru-RU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79028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9DC1-D9AB-B6F0-65A1-36DE66B5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AB2AECA-899C-EA5E-9DCF-DF22F0ABAC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Выводы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C7C678B-104D-2D6C-5C59-C6338DB077C6}"/>
              </a:ext>
            </a:extLst>
          </p:cNvPr>
          <p:cNvSpPr txBox="1"/>
          <p:nvPr/>
        </p:nvSpPr>
        <p:spPr>
          <a:xfrm>
            <a:off x="10972800" y="6589907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2FD5B7-A69A-9B96-47B4-34C83A4345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12908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48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C807F7-B5D8-338F-E3FE-FE2D74E93E74}"/>
                  </a:ext>
                </a:extLst>
              </p:cNvPr>
              <p:cNvSpPr txBox="1"/>
              <p:nvPr/>
            </p:nvSpPr>
            <p:spPr>
              <a:xfrm>
                <a:off x="327660" y="1219200"/>
                <a:ext cx="11864340" cy="5118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ru-RU" sz="1600" b="1" dirty="0">
                    <a:solidFill>
                      <a:srgbClr val="CC0000"/>
                    </a:solidFill>
                  </a:rPr>
                  <a:t>› </a:t>
                </a:r>
                <a:r>
                  <a:rPr lang="ru-RU" sz="1600" b="1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Эффективность фильтрации: </a:t>
                </a:r>
                <a:r>
                  <a:rPr lang="ru-RU" dirty="0">
                    <a:solidFill>
                      <a:schemeClr val="tx1"/>
                    </a:solidFill>
                    <a:latin typeface="YS Text"/>
                  </a:rPr>
                  <a:t>На представленных графиках наглядно видно, что применение фильтра Калмана (SRCF) значительно улучшает точность и стабильность оценки состояния системы, даже при наличии значительного шума в измерениях. Фильтр эффективно подавляет высокочастотные выбросы (красные точки), которые присутствуют в исходных данных. Оценка фильтра (зелёная линия) следует за истинной траекторией (чёрная линия) с минимальным отклонением, что свидетельствует о высокой точности алгоритма. Особенно заметно улучшение при использовании коррелированного шума процесса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US" sz="18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sz="1800" b="1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YS Text"/>
                  </a:rPr>
                  <a:t>) вместо белого шума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b="0" i="0" dirty="0">
                    <a:solidFill>
                      <a:schemeClr val="tx1"/>
                    </a:solidFill>
                    <a:effectLst/>
                    <a:latin typeface="YS Text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YS Text"/>
                  </a:rPr>
                  <a:t>— это приводит к более плавному и физически обоснованному поведению оценок. </a:t>
                </a:r>
                <a:r>
                  <a:rPr lang="ru-RU" b="1" dirty="0">
                    <a:solidFill>
                      <a:schemeClr val="tx1"/>
                    </a:solidFill>
                    <a:latin typeface="YS Text"/>
                  </a:rPr>
                  <a:t>Фильтр Калмана не просто "удаляет шум", а оптимально объединяет модель системы и измерения, чтобы дать наилучшую оценку состояния в условиях неопределённости.</a:t>
                </a:r>
              </a:p>
              <a:p>
                <a:r>
                  <a:rPr lang="ru-RU" sz="1600" b="1">
                    <a:solidFill>
                      <a:srgbClr val="CC0000"/>
                    </a:solidFill>
                  </a:rPr>
                  <a:t>› </a:t>
                </a:r>
                <a:r>
                  <a:rPr lang="ru-RU" sz="1600" b="1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Сглаживание </a:t>
                </a:r>
                <a:r>
                  <a:rPr lang="ru-RU" sz="1600" b="1" dirty="0">
                    <a:solidFill>
                      <a:srgbClr val="1E3A8A"/>
                    </a:solidFill>
                    <a:latin typeface="Arial" pitchFamily="34" charset="0"/>
                    <a:cs typeface="Arial" pitchFamily="34" charset="-120"/>
                  </a:rPr>
                  <a:t>против динамичности: </a:t>
                </a:r>
                <a:r>
                  <a:rPr lang="ru-RU" dirty="0">
                    <a:solidFill>
                      <a:schemeClr val="tx1"/>
                    </a:solidFill>
                    <a:latin typeface="YS Text"/>
                  </a:rPr>
                  <a:t>фильтр Калмана демонстрирует баланс между сглаживанием и сохранением динамики сигнала: Для медленно меняющихся переменных (угол </a:t>
                </a:r>
                <a:r>
                  <a:rPr lang="ru-RU" b="1" dirty="0">
                    <a:solidFill>
                      <a:schemeClr val="tx1"/>
                    </a:solidFill>
                    <a:latin typeface="YS Text"/>
                  </a:rPr>
                  <a:t>𝜑</a:t>
                </a:r>
                <a:r>
                  <a:rPr lang="ru-RU" dirty="0">
                    <a:solidFill>
                      <a:schemeClr val="tx1"/>
                    </a:solidFill>
                    <a:latin typeface="YS Text"/>
                  </a:rPr>
                  <a:t>): Фильтр активно сглаживает данные, что особенно заметно на графике положения. Это позволяет получить стабильную и предсказуемую оценку, даже если измерения содержат резкие скачки. Для переменных с резкой динамикой (угловая скорость 𝑝) фильтр ограниченно сглаживает, чтобы не потерять важную информацию о динамике. Это показывает, что фильтр адаптируется к характеру сигнала — он не "</a:t>
                </a:r>
                <a:r>
                  <a:rPr lang="ru-RU" dirty="0" err="1">
                    <a:solidFill>
                      <a:schemeClr val="tx1"/>
                    </a:solidFill>
                    <a:latin typeface="YS Text"/>
                  </a:rPr>
                  <a:t>затушевывает</a:t>
                </a:r>
                <a:r>
                  <a:rPr lang="ru-RU" dirty="0">
                    <a:solidFill>
                      <a:schemeClr val="tx1"/>
                    </a:solidFill>
                    <a:latin typeface="YS Text"/>
                  </a:rPr>
                  <a:t>" быстрые изменения, а использует модель для их предсказания. </a:t>
                </a:r>
                <a:r>
                  <a:rPr lang="ru-RU" b="1" dirty="0">
                    <a:solidFill>
                      <a:schemeClr val="tx1"/>
                    </a:solidFill>
                    <a:latin typeface="YS Text"/>
                  </a:rPr>
                  <a:t>SRCF не является "</a:t>
                </a:r>
                <a:r>
                  <a:rPr lang="ru-RU" b="1" dirty="0" err="1">
                    <a:solidFill>
                      <a:schemeClr val="tx1"/>
                    </a:solidFill>
                    <a:latin typeface="YS Text"/>
                  </a:rPr>
                  <a:t>сглаживателем</a:t>
                </a:r>
                <a:r>
                  <a:rPr lang="ru-RU" b="1" dirty="0">
                    <a:solidFill>
                      <a:schemeClr val="tx1"/>
                    </a:solidFill>
                    <a:latin typeface="YS Text"/>
                  </a:rPr>
                  <a:t>" в классическом смысле — он оптимально восстанавливает сигнал, учитывая как шум, так и динамику системы. Это делает его идеальным инструментом для задач, где важно сохранить как точность, так и реактивность.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C807F7-B5D8-338F-E3FE-FE2D74E93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" y="1219200"/>
                <a:ext cx="11864340" cy="5118068"/>
              </a:xfrm>
              <a:prstGeom prst="rect">
                <a:avLst/>
              </a:prstGeom>
              <a:blipFill>
                <a:blip r:embed="rId3"/>
                <a:stretch>
                  <a:fillRect l="-462" t="-595" r="-771" b="-9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55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166" y="453656"/>
            <a:ext cx="114988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Общий вид задачи</a:t>
            </a:r>
            <a:endParaRPr spc="-1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E3A73-6051-316F-D752-2F083C97EEF7}"/>
              </a:ext>
            </a:extLst>
          </p:cNvPr>
          <p:cNvSpPr txBox="1"/>
          <p:nvPr/>
        </p:nvSpPr>
        <p:spPr>
          <a:xfrm>
            <a:off x="762000" y="1905000"/>
            <a:ext cx="5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1</a:t>
            </a:r>
            <a:r>
              <a:rPr lang="en-US" sz="28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. </a:t>
            </a:r>
            <a:r>
              <a:rPr lang="ru-RU" sz="28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Модель системы (состояний)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2C6F0-9AE7-A74E-8757-3CE955FBDE74}"/>
              </a:ext>
            </a:extLst>
          </p:cNvPr>
          <p:cNvSpPr txBox="1"/>
          <p:nvPr/>
        </p:nvSpPr>
        <p:spPr>
          <a:xfrm>
            <a:off x="797858" y="2574077"/>
            <a:ext cx="65935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2. </a:t>
            </a:r>
            <a:r>
              <a:rPr lang="ru-RU" sz="28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Модель измерений (наблюдений)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09F94-BABB-A7AA-9000-DEAE0F84C6C3}"/>
              </a:ext>
            </a:extLst>
          </p:cNvPr>
          <p:cNvSpPr txBox="1"/>
          <p:nvPr/>
        </p:nvSpPr>
        <p:spPr>
          <a:xfrm>
            <a:off x="797859" y="3243155"/>
            <a:ext cx="6192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3. </a:t>
            </a:r>
            <a:r>
              <a:rPr lang="ru-RU" sz="28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Выборка измерений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BCC5CC-F17E-CD86-E7B5-97AEE9275A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5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2">
                <a:extLst>
                  <a:ext uri="{FF2B5EF4-FFF2-40B4-BE49-F238E27FC236}">
                    <a16:creationId xmlns:a16="http://schemas.microsoft.com/office/drawing/2014/main" id="{23725497-C563-B589-E01A-B53166F3A47E}"/>
                  </a:ext>
                </a:extLst>
              </p:cNvPr>
              <p:cNvSpPr/>
              <p:nvPr/>
            </p:nvSpPr>
            <p:spPr>
              <a:xfrm>
                <a:off x="7448257" y="1871374"/>
                <a:ext cx="2743200" cy="571500"/>
              </a:xfrm>
              <a:prstGeom prst="roundRect">
                <a:avLst>
                  <a:gd name="adj" fmla="val 10000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2">
                <a:extLst>
                  <a:ext uri="{FF2B5EF4-FFF2-40B4-BE49-F238E27FC236}">
                    <a16:creationId xmlns:a16="http://schemas.microsoft.com/office/drawing/2014/main" id="{23725497-C563-B589-E01A-B53166F3A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257" y="1871374"/>
                <a:ext cx="2743200" cy="571500"/>
              </a:xfrm>
              <a:prstGeom prst="roundRect">
                <a:avLst>
                  <a:gd name="adj" fmla="val 10000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2">
                <a:extLst>
                  <a:ext uri="{FF2B5EF4-FFF2-40B4-BE49-F238E27FC236}">
                    <a16:creationId xmlns:a16="http://schemas.microsoft.com/office/drawing/2014/main" id="{B003C82D-5BF1-718D-DE18-46260A6729A7}"/>
                  </a:ext>
                </a:extLst>
              </p:cNvPr>
              <p:cNvSpPr/>
              <p:nvPr/>
            </p:nvSpPr>
            <p:spPr>
              <a:xfrm>
                <a:off x="7445326" y="2574077"/>
                <a:ext cx="2743200" cy="556320"/>
              </a:xfrm>
              <a:prstGeom prst="roundRect">
                <a:avLst>
                  <a:gd name="adj" fmla="val 10000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2">
                <a:extLst>
                  <a:ext uri="{FF2B5EF4-FFF2-40B4-BE49-F238E27FC236}">
                    <a16:creationId xmlns:a16="http://schemas.microsoft.com/office/drawing/2014/main" id="{B003C82D-5BF1-718D-DE18-46260A672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26" y="2574077"/>
                <a:ext cx="2743200" cy="556320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2">
                <a:extLst>
                  <a:ext uri="{FF2B5EF4-FFF2-40B4-BE49-F238E27FC236}">
                    <a16:creationId xmlns:a16="http://schemas.microsoft.com/office/drawing/2014/main" id="{68DC2BBA-377D-A711-0AFA-E9C6D3E76499}"/>
                  </a:ext>
                </a:extLst>
              </p:cNvPr>
              <p:cNvSpPr/>
              <p:nvPr/>
            </p:nvSpPr>
            <p:spPr>
              <a:xfrm>
                <a:off x="7457049" y="3242104"/>
                <a:ext cx="2743200" cy="571500"/>
              </a:xfrm>
              <a:prstGeom prst="roundRect">
                <a:avLst>
                  <a:gd name="adj" fmla="val 10000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 2">
                <a:extLst>
                  <a:ext uri="{FF2B5EF4-FFF2-40B4-BE49-F238E27FC236}">
                    <a16:creationId xmlns:a16="http://schemas.microsoft.com/office/drawing/2014/main" id="{68DC2BBA-377D-A711-0AFA-E9C6D3E76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049" y="3242104"/>
                <a:ext cx="2743200" cy="571500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87B1-A657-3B8A-4D49-764EAEB84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2">
                <a:extLst>
                  <a:ext uri="{FF2B5EF4-FFF2-40B4-BE49-F238E27FC236}">
                    <a16:creationId xmlns:a16="http://schemas.microsoft.com/office/drawing/2014/main" id="{9DA3DD3A-6554-B532-3AAF-BCB3CF9D2E87}"/>
                  </a:ext>
                </a:extLst>
              </p:cNvPr>
              <p:cNvSpPr/>
              <p:nvPr/>
            </p:nvSpPr>
            <p:spPr>
              <a:xfrm>
                <a:off x="937023" y="4218293"/>
                <a:ext cx="10317953" cy="571500"/>
              </a:xfrm>
              <a:prstGeom prst="roundRect">
                <a:avLst>
                  <a:gd name="adj" fmla="val 10000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2">
                <a:extLst>
                  <a:ext uri="{FF2B5EF4-FFF2-40B4-BE49-F238E27FC236}">
                    <a16:creationId xmlns:a16="http://schemas.microsoft.com/office/drawing/2014/main" id="{9DA3DD3A-6554-B532-3AAF-BCB3CF9D2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23" y="4218293"/>
                <a:ext cx="10317953" cy="571500"/>
              </a:xfrm>
              <a:prstGeom prst="roundRect">
                <a:avLst>
                  <a:gd name="adj" fmla="val 10000"/>
                </a:avLst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2">
                <a:extLst>
                  <a:ext uri="{FF2B5EF4-FFF2-40B4-BE49-F238E27FC236}">
                    <a16:creationId xmlns:a16="http://schemas.microsoft.com/office/drawing/2014/main" id="{9E8466DB-89F9-858B-BD05-4C0935E5081A}"/>
                  </a:ext>
                </a:extLst>
              </p:cNvPr>
              <p:cNvSpPr/>
              <p:nvPr/>
            </p:nvSpPr>
            <p:spPr>
              <a:xfrm>
                <a:off x="937022" y="1800933"/>
                <a:ext cx="10317953" cy="571500"/>
              </a:xfrm>
              <a:prstGeom prst="roundRect">
                <a:avLst>
                  <a:gd name="adj" fmla="val 10000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=Ф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2">
                <a:extLst>
                  <a:ext uri="{FF2B5EF4-FFF2-40B4-BE49-F238E27FC236}">
                    <a16:creationId xmlns:a16="http://schemas.microsoft.com/office/drawing/2014/main" id="{9E8466DB-89F9-858B-BD05-4C0935E508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22" y="1800933"/>
                <a:ext cx="10317953" cy="571500"/>
              </a:xfrm>
              <a:prstGeom prst="roundRect">
                <a:avLst>
                  <a:gd name="adj" fmla="val 10000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>
            <a:extLst>
              <a:ext uri="{FF2B5EF4-FFF2-40B4-BE49-F238E27FC236}">
                <a16:creationId xmlns:a16="http://schemas.microsoft.com/office/drawing/2014/main" id="{9D55B461-1CA7-85D2-8736-5CB4787F7C9E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7B92D28-37E8-23A3-280D-3A609EFF1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453656"/>
            <a:ext cx="114988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Структурно</a:t>
            </a:r>
            <a:r>
              <a:rPr spc="-10" dirty="0"/>
              <a:t>-</a:t>
            </a:r>
            <a:r>
              <a:rPr lang="ru-RU" dirty="0"/>
              <a:t>вероятностное</a:t>
            </a:r>
            <a:r>
              <a:rPr spc="-95" dirty="0"/>
              <a:t> </a:t>
            </a:r>
            <a:r>
              <a:rPr lang="ru-RU" dirty="0"/>
              <a:t>описание</a:t>
            </a:r>
            <a:r>
              <a:rPr spc="-95" dirty="0"/>
              <a:t> </a:t>
            </a:r>
            <a:r>
              <a:rPr lang="ru-RU" spc="-10" dirty="0"/>
              <a:t>модели</a:t>
            </a:r>
            <a:endParaRPr spc="-1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4BD18-BEF5-4464-0ED6-1489A21A9441}"/>
              </a:ext>
            </a:extLst>
          </p:cNvPr>
          <p:cNvSpPr txBox="1"/>
          <p:nvPr/>
        </p:nvSpPr>
        <p:spPr>
          <a:xfrm>
            <a:off x="1019912" y="1329821"/>
            <a:ext cx="5761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1</a:t>
            </a:r>
            <a:r>
              <a:rPr lang="en-US" sz="20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. </a:t>
            </a:r>
            <a:r>
              <a:rPr lang="ru-RU" sz="20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Модель системы (уравнение состояния)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22BC9-9366-FC8F-CC70-F504D3F5A57B}"/>
              </a:ext>
            </a:extLst>
          </p:cNvPr>
          <p:cNvSpPr txBox="1"/>
          <p:nvPr/>
        </p:nvSpPr>
        <p:spPr>
          <a:xfrm>
            <a:off x="1007815" y="3730051"/>
            <a:ext cx="6192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2. </a:t>
            </a:r>
            <a:r>
              <a:rPr lang="ru-RU" sz="20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Модель наблюдений (уравнение измерений)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A9E5B-E123-DA29-84CE-6D9356692EBF}"/>
                  </a:ext>
                </a:extLst>
              </p:cNvPr>
              <p:cNvSpPr txBox="1"/>
              <p:nvPr/>
            </p:nvSpPr>
            <p:spPr>
              <a:xfrm>
                <a:off x="765755" y="5801366"/>
                <a:ext cx="11324487" cy="33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количество интервалов</a:t>
                </a:r>
                <a:r>
                  <a:rPr lang="en-US" sz="1600" dirty="0"/>
                  <a:t>, </a:t>
                </a:r>
                <a:r>
                  <a:rPr lang="ru-RU" sz="1600" dirty="0"/>
                  <a:t>рассматриваемых в рамках задачи</a:t>
                </a:r>
                <a:r>
                  <a:rPr lang="en-US" sz="1600" dirty="0"/>
                  <a:t>, </a:t>
                </a:r>
                <a:r>
                  <a:rPr lang="ru-RU" sz="1600" dirty="0"/>
                  <a:t>а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дискретный отсчёт времени</a:t>
                </a:r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A9E5B-E123-DA29-84CE-6D9356692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55" y="5801366"/>
                <a:ext cx="11324487" cy="339132"/>
              </a:xfrm>
              <a:prstGeom prst="rect">
                <a:avLst/>
              </a:prstGeom>
              <a:blipFill>
                <a:blip r:embed="rId5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930460-E823-25BE-494C-D0CAC5E258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0450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37A73-A7E3-5BB6-6889-D1CBDBB6C834}"/>
                  </a:ext>
                </a:extLst>
              </p:cNvPr>
              <p:cNvSpPr txBox="1"/>
              <p:nvPr/>
            </p:nvSpPr>
            <p:spPr>
              <a:xfrm>
                <a:off x="1102721" y="2485398"/>
                <a:ext cx="60974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600" b="1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𝒙</m:t>
                        </m:r>
                      </m:e>
                      <m:sub>
                        <m:r>
                          <a:rPr lang="en-US" sz="1600" b="1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ru-R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  <a:r>
                  <a:rPr lang="ru-RU" sz="1600" b="1" dirty="0"/>
                  <a:t>— </a:t>
                </a:r>
                <a:r>
                  <a:rPr lang="ru-RU" sz="1600" dirty="0"/>
                  <a:t>вектор состояний</a:t>
                </a:r>
                <a:r>
                  <a:rPr lang="en-US" sz="1600" dirty="0"/>
                  <a:t>, </a:t>
                </a:r>
                <a:r>
                  <a:rPr lang="ru-RU" sz="1600" dirty="0"/>
                  <a:t>подлежащий оценке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37A73-A7E3-5BB6-6889-D1CBDBB6C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2485398"/>
                <a:ext cx="6097464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A9FE7F-02B1-76F7-C111-6105ED4F351D}"/>
                  </a:ext>
                </a:extLst>
              </p:cNvPr>
              <p:cNvSpPr txBox="1"/>
              <p:nvPr/>
            </p:nvSpPr>
            <p:spPr>
              <a:xfrm>
                <a:off x="1102721" y="2828391"/>
                <a:ext cx="5907679" cy="347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sz="1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детерминированный входной вектор управления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A9FE7F-02B1-76F7-C111-6105ED4F3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2828391"/>
                <a:ext cx="5907679" cy="347852"/>
              </a:xfrm>
              <a:prstGeom prst="rect">
                <a:avLst/>
              </a:prstGeom>
              <a:blipFill>
                <a:blip r:embed="rId7"/>
                <a:stretch>
                  <a:fillRect t="-1754" b="-228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979FA-D429-043D-B321-4009148F3D11}"/>
                  </a:ext>
                </a:extLst>
              </p:cNvPr>
              <p:cNvSpPr txBox="1"/>
              <p:nvPr/>
            </p:nvSpPr>
            <p:spPr>
              <a:xfrm>
                <a:off x="1102721" y="3169959"/>
                <a:ext cx="693346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ru-R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шума процесса / возмущений системы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979FA-D429-043D-B321-4009148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3169959"/>
                <a:ext cx="6933467" cy="338554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9C0188-D302-56A9-41A5-24AFB85BA33E}"/>
                  </a:ext>
                </a:extLst>
              </p:cNvPr>
              <p:cNvSpPr txBox="1"/>
              <p:nvPr/>
            </p:nvSpPr>
            <p:spPr>
              <a:xfrm>
                <a:off x="7010400" y="2483665"/>
                <a:ext cx="44505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переходная матрица состояний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9C0188-D302-56A9-41A5-24AFB85B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483665"/>
                <a:ext cx="4450552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A4B06-B033-9241-9C9C-0035F9FF760F}"/>
                  </a:ext>
                </a:extLst>
              </p:cNvPr>
              <p:cNvSpPr txBox="1"/>
              <p:nvPr/>
            </p:nvSpPr>
            <p:spPr>
              <a:xfrm>
                <a:off x="7010400" y="2825482"/>
                <a:ext cx="38246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шума состояний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A4B06-B033-9241-9C9C-0035F9FF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25482"/>
                <a:ext cx="3824654" cy="338554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F3DBC-0335-57AB-8C29-F389B5AE0BDE}"/>
                  </a:ext>
                </a:extLst>
              </p:cNvPr>
              <p:cNvSpPr txBox="1"/>
              <p:nvPr/>
            </p:nvSpPr>
            <p:spPr>
              <a:xfrm>
                <a:off x="6995746" y="3148023"/>
                <a:ext cx="5064369" cy="347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матрица управляющего воздействия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F3DBC-0335-57AB-8C29-F389B5AE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46" y="3148023"/>
                <a:ext cx="5064369" cy="347852"/>
              </a:xfrm>
              <a:prstGeom prst="rect">
                <a:avLst/>
              </a:prstGeom>
              <a:blipFill>
                <a:blip r:embed="rId11"/>
                <a:stretch>
                  <a:fillRect t="-1754" b="-228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4EC98-6870-E89B-A532-C6AD2E5F2B88}"/>
                  </a:ext>
                </a:extLst>
              </p:cNvPr>
              <p:cNvSpPr txBox="1"/>
              <p:nvPr/>
            </p:nvSpPr>
            <p:spPr>
              <a:xfrm>
                <a:off x="1019913" y="4838100"/>
                <a:ext cx="60974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sz="1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измерений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4EC98-6870-E89B-A532-C6AD2E5F2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13" y="4838100"/>
                <a:ext cx="6097464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C8564-8C2D-CECD-C284-B807DD4ED641}"/>
                  </a:ext>
                </a:extLst>
              </p:cNvPr>
              <p:cNvSpPr txBox="1"/>
              <p:nvPr/>
            </p:nvSpPr>
            <p:spPr>
              <a:xfrm>
                <a:off x="1022844" y="5140332"/>
                <a:ext cx="44664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𝝊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ru-R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шума измерения системы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C8564-8C2D-CECD-C284-B807DD4ED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4" y="5140332"/>
                <a:ext cx="4466487" cy="338554"/>
              </a:xfrm>
              <a:prstGeom prst="rect">
                <a:avLst/>
              </a:prstGeom>
              <a:blipFill>
                <a:blip r:embed="rId1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D61931-7A25-5740-80D3-B83929B80B33}"/>
                  </a:ext>
                </a:extLst>
              </p:cNvPr>
              <p:cNvSpPr txBox="1"/>
              <p:nvPr/>
            </p:nvSpPr>
            <p:spPr>
              <a:xfrm>
                <a:off x="997214" y="5462812"/>
                <a:ext cx="8672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изменений</a:t>
                </a:r>
                <a:r>
                  <a:rPr lang="en-US" sz="1600" dirty="0"/>
                  <a:t>, </a:t>
                </a:r>
                <a:r>
                  <a:rPr lang="ru-RU" sz="1600" dirty="0"/>
                  <a:t>отображающая отношение измерений и состояний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D61931-7A25-5740-80D3-B83929B80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14" y="5462812"/>
                <a:ext cx="8672147" cy="338554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80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55B3D660-E8E1-59CC-A6A3-A6CC49054885}"/>
                  </a:ext>
                </a:extLst>
              </p:cNvPr>
              <p:cNvSpPr/>
              <p:nvPr/>
            </p:nvSpPr>
            <p:spPr>
              <a:xfrm>
                <a:off x="7743906" y="3021791"/>
                <a:ext cx="4057611" cy="619522"/>
              </a:xfrm>
              <a:prstGeom prst="roundRect">
                <a:avLst>
                  <a:gd name="adj" fmla="val 11584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i="1" dirty="0">
                          <a:latin typeface="Cambria Math" panose="02040503050406030204" pitchFamily="18" charset="0"/>
                        </a:rPr>
                        <m:t>—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dirty="0">
                          <a:latin typeface="Cambria Math" panose="02040503050406030204" pitchFamily="18" charset="0"/>
                        </a:rPr>
                        <m:t>символ Кронекера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55B3D660-E8E1-59CC-A6A3-A6CC49054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906" y="3021791"/>
                <a:ext cx="4057611" cy="619522"/>
              </a:xfrm>
              <a:prstGeom prst="roundRect">
                <a:avLst>
                  <a:gd name="adj" fmla="val 11584"/>
                </a:avLst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2">
                <a:extLst>
                  <a:ext uri="{FF2B5EF4-FFF2-40B4-BE49-F238E27FC236}">
                    <a16:creationId xmlns:a16="http://schemas.microsoft.com/office/drawing/2014/main" id="{4888DF96-CD49-6AC0-B5E5-E8120CFA2046}"/>
                  </a:ext>
                </a:extLst>
              </p:cNvPr>
              <p:cNvSpPr/>
              <p:nvPr/>
            </p:nvSpPr>
            <p:spPr>
              <a:xfrm>
                <a:off x="762000" y="1296486"/>
                <a:ext cx="8382000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 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)ᵀ] 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 2">
                <a:extLst>
                  <a:ext uri="{FF2B5EF4-FFF2-40B4-BE49-F238E27FC236}">
                    <a16:creationId xmlns:a16="http://schemas.microsoft.com/office/drawing/2014/main" id="{4888DF96-CD49-6AC0-B5E5-E8120CFA2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296486"/>
                <a:ext cx="8382000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060" y="224088"/>
            <a:ext cx="103733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/>
              <a:t>Статистические предположения</a:t>
            </a:r>
            <a:endParaRPr sz="3200"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194F1-3AD5-9AB6-1D2C-E756D3DB1B7D}"/>
                  </a:ext>
                </a:extLst>
              </p:cNvPr>
              <p:cNvSpPr txBox="1"/>
              <p:nvPr/>
            </p:nvSpPr>
            <p:spPr>
              <a:xfrm>
                <a:off x="731140" y="4552849"/>
                <a:ext cx="98342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ковариации шума измерений</a:t>
                </a:r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ковариации шума состояний</a:t>
                </a:r>
                <a:r>
                  <a:rPr lang="en-US" sz="1600" dirty="0"/>
                  <a:t>/</a:t>
                </a:r>
                <a:r>
                  <a:rPr lang="ru-RU" sz="1600" dirty="0"/>
                  <a:t>возмущений</a:t>
                </a:r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194F1-3AD5-9AB6-1D2C-E756D3DB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40" y="4552849"/>
                <a:ext cx="9834283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3BBF17-DE7C-D626-BBBF-9BC790A23994}"/>
                  </a:ext>
                </a:extLst>
              </p:cNvPr>
              <p:cNvSpPr txBox="1"/>
              <p:nvPr/>
            </p:nvSpPr>
            <p:spPr>
              <a:xfrm>
                <a:off x="409811" y="4906509"/>
                <a:ext cx="118872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Полная априорная информация </a:t>
                </a:r>
                <a:r>
                  <a:rPr lang="ru-RU" sz="1600" dirty="0"/>
                  <a:t>включает в себя много информации. В том числе и о</a:t>
                </a:r>
                <a:r>
                  <a:rPr lang="en-US" sz="1600" dirty="0"/>
                  <a:t> </a:t>
                </a:r>
                <a:r>
                  <a:rPr lang="ru-RU" sz="1600" dirty="0"/>
                  <a:t>ковариационных матрицах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1600" dirty="0"/>
                  <a:t> и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/>
                  <a:t>.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14:m>
                  <m:oMath xmlns:m="http://schemas.openxmlformats.org/officeDocument/2006/math">
                    <m:r>
                      <a:rPr lang="ru-RU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sz="1600" b="1" dirty="0">
                    <a:solidFill>
                      <a:srgbClr val="002060"/>
                    </a:solidFill>
                  </a:rPr>
                  <a:t> — ковариационная матрица ошибки</a:t>
                </a:r>
                <a:r>
                  <a:rPr lang="ru-RU" sz="1600" dirty="0"/>
                  <a:t> модели/случайных воздействий/шума состояний</a:t>
                </a:r>
              </a:p>
              <a:p>
                <a:r>
                  <a:rPr lang="ru-RU" sz="1600" dirty="0"/>
                  <a:t>Указывает, на какие переменные состояния будут в первую очередь влиять ошибки модели.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14:m>
                  <m:oMath xmlns:m="http://schemas.openxmlformats.org/officeDocument/2006/math">
                    <m:r>
                      <a:rPr lang="ru-RU" sz="1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ru-RU" sz="1600" b="1" dirty="0">
                    <a:solidFill>
                      <a:srgbClr val="002060"/>
                    </a:solidFill>
                  </a:rPr>
                  <a:t> — ковариационная матрица шума</a:t>
                </a:r>
                <a:r>
                  <a:rPr lang="ru-RU" sz="1600" dirty="0"/>
                  <a:t> измерений/шума наблюдений</a:t>
                </a:r>
              </a:p>
              <a:p>
                <a:r>
                  <a:rPr lang="ru-RU" sz="1600" dirty="0"/>
                  <a:t>Нужна для учёта погрешности измерений и воздействия шумов на динамическую систему.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3BBF17-DE7C-D626-BBBF-9BC790A23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11" y="4906509"/>
                <a:ext cx="11887200" cy="1323439"/>
              </a:xfrm>
              <a:prstGeom prst="rect">
                <a:avLst/>
              </a:prstGeom>
              <a:blipFill>
                <a:blip r:embed="rId6"/>
                <a:stretch>
                  <a:fillRect l="-256" t="-1382" b="-50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206678-99C6-6886-4821-8C57E1D809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08132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C5C0-F28A-6F07-11F0-213E47EF6F38}"/>
              </a:ext>
            </a:extLst>
          </p:cNvPr>
          <p:cNvSpPr txBox="1"/>
          <p:nvPr/>
        </p:nvSpPr>
        <p:spPr>
          <a:xfrm>
            <a:off x="693166" y="805251"/>
            <a:ext cx="6937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Начальное состояние системы: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6B9D3-4EA1-A994-89DD-790BAECA98A4}"/>
              </a:ext>
            </a:extLst>
          </p:cNvPr>
          <p:cNvSpPr txBox="1"/>
          <p:nvPr/>
        </p:nvSpPr>
        <p:spPr>
          <a:xfrm>
            <a:off x="693166" y="1873321"/>
            <a:ext cx="6097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Белый гауссовский шум: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2">
                <a:extLst>
                  <a:ext uri="{FF2B5EF4-FFF2-40B4-BE49-F238E27FC236}">
                    <a16:creationId xmlns:a16="http://schemas.microsoft.com/office/drawing/2014/main" id="{BB952AC3-F908-405D-6A60-0A4417FC89EE}"/>
                  </a:ext>
                </a:extLst>
              </p:cNvPr>
              <p:cNvSpPr/>
              <p:nvPr/>
            </p:nvSpPr>
            <p:spPr>
              <a:xfrm>
                <a:off x="762000" y="2258410"/>
                <a:ext cx="11182823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 2">
                <a:extLst>
                  <a:ext uri="{FF2B5EF4-FFF2-40B4-BE49-F238E27FC236}">
                    <a16:creationId xmlns:a16="http://schemas.microsoft.com/office/drawing/2014/main" id="{BB952AC3-F908-405D-6A60-0A4417FC8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258410"/>
                <a:ext cx="11182823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139F070-9C15-01E1-91E7-81C33CF67363}"/>
              </a:ext>
            </a:extLst>
          </p:cNvPr>
          <p:cNvSpPr txBox="1"/>
          <p:nvPr/>
        </p:nvSpPr>
        <p:spPr>
          <a:xfrm>
            <a:off x="693166" y="3607385"/>
            <a:ext cx="7050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kern="1200" dirty="0">
                <a:solidFill>
                  <a:srgbClr val="1E3A8A"/>
                </a:solidFill>
                <a:latin typeface="Arial" pitchFamily="34" charset="0"/>
                <a:ea typeface="+mn-ea"/>
                <a:cs typeface="Arial" pitchFamily="34" charset="-120"/>
              </a:rPr>
              <a:t>Априорные данные: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2">
                <a:extLst>
                  <a:ext uri="{FF2B5EF4-FFF2-40B4-BE49-F238E27FC236}">
                    <a16:creationId xmlns:a16="http://schemas.microsoft.com/office/drawing/2014/main" id="{77039ABD-DC24-FBC2-AD80-DE5D26F20A11}"/>
                  </a:ext>
                </a:extLst>
              </p:cNvPr>
              <p:cNvSpPr/>
              <p:nvPr/>
            </p:nvSpPr>
            <p:spPr>
              <a:xfrm>
                <a:off x="762000" y="4016095"/>
                <a:ext cx="8382000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 2">
                <a:extLst>
                  <a:ext uri="{FF2B5EF4-FFF2-40B4-BE49-F238E27FC236}">
                    <a16:creationId xmlns:a16="http://schemas.microsoft.com/office/drawing/2014/main" id="{77039ABD-DC24-FBC2-AD80-DE5D26F20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016095"/>
                <a:ext cx="8382000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2">
                <a:extLst>
                  <a:ext uri="{FF2B5EF4-FFF2-40B4-BE49-F238E27FC236}">
                    <a16:creationId xmlns:a16="http://schemas.microsoft.com/office/drawing/2014/main" id="{02A4BE39-DE81-358C-B406-E0C768D97066}"/>
                  </a:ext>
                </a:extLst>
              </p:cNvPr>
              <p:cNvSpPr/>
              <p:nvPr/>
            </p:nvSpPr>
            <p:spPr>
              <a:xfrm>
                <a:off x="757517" y="2940858"/>
                <a:ext cx="4057611" cy="619522"/>
              </a:xfrm>
              <a:prstGeom prst="roundRect">
                <a:avLst>
                  <a:gd name="adj" fmla="val 11584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2">
                <a:extLst>
                  <a:ext uri="{FF2B5EF4-FFF2-40B4-BE49-F238E27FC236}">
                    <a16:creationId xmlns:a16="http://schemas.microsoft.com/office/drawing/2014/main" id="{02A4BE39-DE81-358C-B406-E0C768D97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7" y="2940858"/>
                <a:ext cx="4057611" cy="619522"/>
              </a:xfrm>
              <a:prstGeom prst="roundRect">
                <a:avLst>
                  <a:gd name="adj" fmla="val 11584"/>
                </a:avLst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1EF8-BF59-38A6-9FD6-6CEC163CE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ED00A-1FF5-E9E6-E8B7-3AA5A614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1" y="76200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CKF (Covariance Kalman Filter)</a:t>
            </a:r>
            <a:r>
              <a:rPr lang="ru-RU" dirty="0"/>
              <a:t>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B4F403-8E36-C748-623B-D842B30C28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5FE76-F696-14BD-D924-8A3542498847}"/>
              </a:ext>
            </a:extLst>
          </p:cNvPr>
          <p:cNvSpPr txBox="1"/>
          <p:nvPr/>
        </p:nvSpPr>
        <p:spPr>
          <a:xfrm>
            <a:off x="10896600" y="6560418"/>
            <a:ext cx="1646652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4C3BDD07-20A7-F3FF-D05D-2446F8CCC70A}"/>
              </a:ext>
            </a:extLst>
          </p:cNvPr>
          <p:cNvSpPr/>
          <p:nvPr/>
        </p:nvSpPr>
        <p:spPr>
          <a:xfrm>
            <a:off x="704889" y="1468613"/>
            <a:ext cx="41970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spcBef>
                <a:spcPts val="900"/>
              </a:spcBef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Уравнение состояния:</a:t>
            </a:r>
            <a:endParaRPr lang="en-US" sz="16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CE732570-01CE-3C31-2E20-AACA439CBA0F}"/>
              </a:ext>
            </a:extLst>
          </p:cNvPr>
          <p:cNvSpPr/>
          <p:nvPr/>
        </p:nvSpPr>
        <p:spPr>
          <a:xfrm>
            <a:off x="704889" y="1786510"/>
            <a:ext cx="5314911" cy="377130"/>
          </a:xfrm>
          <a:prstGeom prst="roundRect">
            <a:avLst>
              <a:gd name="adj" fmla="val 15154"/>
            </a:avLst>
          </a:prstGeom>
          <a:solidFill>
            <a:srgbClr val="E0F2FE"/>
          </a:solidFill>
          <a:ln w="19050">
            <a:solidFill>
              <a:srgbClr val="1E3A8A"/>
            </a:solidFill>
          </a:ln>
        </p:spPr>
        <p:txBody>
          <a:bodyPr wrap="square" rtlCol="0" anchor="ctr"/>
          <a:lstStyle/>
          <a:p>
            <a:endParaRPr lang="en-US" sz="1600" i="1" dirty="0">
              <a:latin typeface="Cambria Math" panose="02040503050406030204" pitchFamily="18" charset="0"/>
            </a:endParaRPr>
          </a:p>
          <a:p>
            <a:r>
              <a:rPr lang="en-US" sz="1600" dirty="0">
                <a:latin typeface="Cambria Math" panose="02040503050406030204" pitchFamily="18" charset="0"/>
              </a:rPr>
              <a:t>x(k+1) = Φ(k+1,k)x(k) + Ψ(k+1,k)u(k) + Γ(k+1,k)w(k)</a:t>
            </a:r>
          </a:p>
          <a:p>
            <a:endParaRPr lang="en-US" sz="1600" i="1" dirty="0">
              <a:latin typeface="Cambria Math" panose="02040503050406030204" pitchFamily="18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9F5C4447-58F6-2D32-B595-7A0BBC21EFE5}"/>
              </a:ext>
            </a:extLst>
          </p:cNvPr>
          <p:cNvSpPr/>
          <p:nvPr/>
        </p:nvSpPr>
        <p:spPr>
          <a:xfrm>
            <a:off x="918268" y="4898501"/>
            <a:ext cx="5690811" cy="15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65"/>
              </a:lnSpc>
            </a:pPr>
            <a:endParaRPr lang="en-US" sz="1600" dirty="0">
              <a:latin typeface="Cambria Math" panose="02040503050406030204" pitchFamily="18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5CE66F8A-516A-2C19-8D39-B6CD72737A46}"/>
              </a:ext>
            </a:extLst>
          </p:cNvPr>
          <p:cNvSpPr/>
          <p:nvPr/>
        </p:nvSpPr>
        <p:spPr>
          <a:xfrm>
            <a:off x="699028" y="2364029"/>
            <a:ext cx="41970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spcBef>
                <a:spcPts val="900"/>
              </a:spcBef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Уравнение измерения:</a:t>
            </a:r>
            <a:endParaRPr lang="en-US" sz="16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18A39113-F3C3-AA1A-4D43-39A81E08D386}"/>
              </a:ext>
            </a:extLst>
          </p:cNvPr>
          <p:cNvSpPr/>
          <p:nvPr/>
        </p:nvSpPr>
        <p:spPr>
          <a:xfrm>
            <a:off x="681442" y="2794768"/>
            <a:ext cx="5314911" cy="377130"/>
          </a:xfrm>
          <a:prstGeom prst="roundRect">
            <a:avLst>
              <a:gd name="adj" fmla="val 15154"/>
            </a:avLst>
          </a:prstGeom>
          <a:solidFill>
            <a:srgbClr val="E0F2FE"/>
          </a:solidFill>
          <a:ln w="19050">
            <a:solidFill>
              <a:srgbClr val="1E3A8A"/>
            </a:solidFill>
          </a:ln>
        </p:spPr>
        <p:txBody>
          <a:bodyPr wrap="square" rtlCol="0" anchor="ctr"/>
          <a:lstStyle/>
          <a:p>
            <a:endParaRPr lang="en-US" sz="1600" dirty="0">
              <a:latin typeface="Cambria Math" panose="02040503050406030204" pitchFamily="18" charset="0"/>
            </a:endParaRPr>
          </a:p>
          <a:p>
            <a:r>
              <a:rPr lang="en-US" sz="1600" dirty="0">
                <a:latin typeface="Cambria Math" panose="02040503050406030204" pitchFamily="18" charset="0"/>
              </a:rPr>
              <a:t>y(k+1) = H(k+1)x(k+1) + v(k+1)</a:t>
            </a:r>
          </a:p>
          <a:p>
            <a:endParaRPr lang="en-US" sz="1600" dirty="0">
              <a:latin typeface="Cambria Math" panose="02040503050406030204" pitchFamily="18" charset="0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BE77B027-17B7-7CD9-3673-CB983CC769B5}"/>
              </a:ext>
            </a:extLst>
          </p:cNvPr>
          <p:cNvSpPr/>
          <p:nvPr/>
        </p:nvSpPr>
        <p:spPr>
          <a:xfrm>
            <a:off x="6679692" y="1475842"/>
            <a:ext cx="41970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spcBef>
                <a:spcPts val="900"/>
              </a:spcBef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Статистические предположения: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9">
                <a:extLst>
                  <a:ext uri="{FF2B5EF4-FFF2-40B4-BE49-F238E27FC236}">
                    <a16:creationId xmlns:a16="http://schemas.microsoft.com/office/drawing/2014/main" id="{71B0E014-3361-3B6C-7F82-37730034A806}"/>
                  </a:ext>
                </a:extLst>
              </p:cNvPr>
              <p:cNvSpPr/>
              <p:nvPr/>
            </p:nvSpPr>
            <p:spPr>
              <a:xfrm>
                <a:off x="6665038" y="1751341"/>
                <a:ext cx="4822073" cy="363736"/>
              </a:xfrm>
              <a:prstGeom prst="roundRect">
                <a:avLst>
                  <a:gd name="adj" fmla="val 15712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r>
                  <a:rPr lang="en-US" sz="1600" dirty="0">
                    <a:latin typeface="Cambria Math" panose="02040503050406030204" pitchFamily="18" charset="0"/>
                  </a:rPr>
                  <a:t>E[x(0)]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(0), E[(x(0)−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(0))(x(0)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̄(0))ᵀ] = P(0)</a:t>
                </a:r>
              </a:p>
            </p:txBody>
          </p:sp>
        </mc:Choice>
        <mc:Fallback xmlns="">
          <p:sp>
            <p:nvSpPr>
              <p:cNvPr id="16" name="Text 9">
                <a:extLst>
                  <a:ext uri="{FF2B5EF4-FFF2-40B4-BE49-F238E27FC236}">
                    <a16:creationId xmlns:a16="http://schemas.microsoft.com/office/drawing/2014/main" id="{71B0E014-3361-3B6C-7F82-37730034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038" y="1751341"/>
                <a:ext cx="4822073" cy="363736"/>
              </a:xfrm>
              <a:prstGeom prst="roundRect">
                <a:avLst>
                  <a:gd name="adj" fmla="val 15712"/>
                </a:avLst>
              </a:prstGeom>
              <a:blipFill>
                <a:blip r:embed="rId3"/>
                <a:stretch>
                  <a:fillRect l="-126" b="-12698"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17">
            <a:extLst>
              <a:ext uri="{FF2B5EF4-FFF2-40B4-BE49-F238E27FC236}">
                <a16:creationId xmlns:a16="http://schemas.microsoft.com/office/drawing/2014/main" id="{4D69C40B-E9A8-C118-687B-58C425AC8F34}"/>
              </a:ext>
            </a:extLst>
          </p:cNvPr>
          <p:cNvSpPr/>
          <p:nvPr/>
        </p:nvSpPr>
        <p:spPr>
          <a:xfrm>
            <a:off x="728336" y="3633251"/>
            <a:ext cx="854964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spcBef>
                <a:spcPts val="1200"/>
              </a:spcBef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 1. Инициализировать начальные значения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18">
                <a:extLst>
                  <a:ext uri="{FF2B5EF4-FFF2-40B4-BE49-F238E27FC236}">
                    <a16:creationId xmlns:a16="http://schemas.microsoft.com/office/drawing/2014/main" id="{6402651B-2212-099D-2298-4C2892C8F31E}"/>
                  </a:ext>
                </a:extLst>
              </p:cNvPr>
              <p:cNvSpPr/>
              <p:nvPr/>
            </p:nvSpPr>
            <p:spPr>
              <a:xfrm>
                <a:off x="3303728" y="3972378"/>
                <a:ext cx="1557227" cy="660339"/>
              </a:xfrm>
              <a:prstGeom prst="roundRect">
                <a:avLst>
                  <a:gd name="adj" fmla="val 12198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 18">
                <a:extLst>
                  <a:ext uri="{FF2B5EF4-FFF2-40B4-BE49-F238E27FC236}">
                    <a16:creationId xmlns:a16="http://schemas.microsoft.com/office/drawing/2014/main" id="{6402651B-2212-099D-2298-4C2892C8F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28" y="3972378"/>
                <a:ext cx="1557227" cy="660339"/>
              </a:xfrm>
              <a:prstGeom prst="roundRect">
                <a:avLst>
                  <a:gd name="adj" fmla="val 12198"/>
                </a:avLst>
              </a:prstGeom>
              <a:blipFill>
                <a:blip r:embed="rId4"/>
                <a:stretch>
                  <a:fillRect t="-29730" b="-60360"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19">
            <a:extLst>
              <a:ext uri="{FF2B5EF4-FFF2-40B4-BE49-F238E27FC236}">
                <a16:creationId xmlns:a16="http://schemas.microsoft.com/office/drawing/2014/main" id="{0768BBBF-3F1E-0477-4857-5BCBBD5E26F8}"/>
              </a:ext>
            </a:extLst>
          </p:cNvPr>
          <p:cNvSpPr/>
          <p:nvPr/>
        </p:nvSpPr>
        <p:spPr>
          <a:xfrm>
            <a:off x="4018955" y="4704160"/>
            <a:ext cx="904149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20">
                <a:extLst>
                  <a:ext uri="{FF2B5EF4-FFF2-40B4-BE49-F238E27FC236}">
                    <a16:creationId xmlns:a16="http://schemas.microsoft.com/office/drawing/2014/main" id="{129F1D05-869B-0BA2-F4B9-3483C836AD9E}"/>
                  </a:ext>
                </a:extLst>
              </p:cNvPr>
              <p:cNvSpPr/>
              <p:nvPr/>
            </p:nvSpPr>
            <p:spPr>
              <a:xfrm>
                <a:off x="6253094" y="3964459"/>
                <a:ext cx="1557227" cy="660339"/>
              </a:xfrm>
              <a:prstGeom prst="roundRect">
                <a:avLst>
                  <a:gd name="adj" fmla="val 12198"/>
                </a:avLst>
              </a:prstGeom>
              <a:solidFill>
                <a:srgbClr val="E0F2FE"/>
              </a:solidFill>
              <a:ln w="19050">
                <a:solidFill>
                  <a:srgbClr val="1E3A8A"/>
                </a:solidFill>
              </a:ln>
            </p:spPr>
            <p:txBody>
              <a:bodyPr wrap="square"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600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 20">
                <a:extLst>
                  <a:ext uri="{FF2B5EF4-FFF2-40B4-BE49-F238E27FC236}">
                    <a16:creationId xmlns:a16="http://schemas.microsoft.com/office/drawing/2014/main" id="{129F1D05-869B-0BA2-F4B9-3483C836A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94" y="3964459"/>
                <a:ext cx="1557227" cy="660339"/>
              </a:xfrm>
              <a:prstGeom prst="roundRect">
                <a:avLst>
                  <a:gd name="adj" fmla="val 12198"/>
                </a:avLst>
              </a:prstGeom>
              <a:blipFill>
                <a:blip r:embed="rId5"/>
                <a:stretch>
                  <a:fillRect t="-28571" b="-59821"/>
                </a:stretch>
              </a:blipFill>
              <a:ln w="19050">
                <a:solidFill>
                  <a:srgbClr val="1E3A8A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21">
            <a:extLst>
              <a:ext uri="{FF2B5EF4-FFF2-40B4-BE49-F238E27FC236}">
                <a16:creationId xmlns:a16="http://schemas.microsoft.com/office/drawing/2014/main" id="{491BCC09-8AB5-FF95-A2B1-EE1B7C0BD228}"/>
              </a:ext>
            </a:extLst>
          </p:cNvPr>
          <p:cNvSpPr/>
          <p:nvPr/>
        </p:nvSpPr>
        <p:spPr>
          <a:xfrm>
            <a:off x="5400675" y="4704160"/>
            <a:ext cx="962442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endParaRPr lang="en-US" sz="1350" dirty="0"/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808C7890-C7F8-F3EA-BC1E-C8A53E588AB1}"/>
              </a:ext>
            </a:extLst>
          </p:cNvPr>
          <p:cNvSpPr/>
          <p:nvPr/>
        </p:nvSpPr>
        <p:spPr>
          <a:xfrm>
            <a:off x="6665037" y="2210760"/>
            <a:ext cx="4822073" cy="363736"/>
          </a:xfrm>
          <a:prstGeom prst="roundRect">
            <a:avLst>
              <a:gd name="adj" fmla="val 15712"/>
            </a:avLst>
          </a:prstGeom>
          <a:solidFill>
            <a:srgbClr val="E0F2FE"/>
          </a:solidFill>
          <a:ln w="19050">
            <a:solidFill>
              <a:srgbClr val="1E3A8A"/>
            </a:solidFill>
          </a:ln>
        </p:spPr>
        <p:txBody>
          <a:bodyPr wrap="square" rtlCol="0" anchor="ctr"/>
          <a:lstStyle/>
          <a:p>
            <a:r>
              <a:rPr lang="en-US" sz="1600" dirty="0">
                <a:latin typeface="Cambria Math" panose="02040503050406030204" pitchFamily="18" charset="0"/>
              </a:rPr>
              <a:t>E[v(k+1)] = 0, E[v(j+1)vᵀ(k+1)] = R(k+</a:t>
            </a:r>
            <a:r>
              <a:rPr lang="en-US" sz="1600">
                <a:latin typeface="Cambria Math" panose="02040503050406030204" pitchFamily="18" charset="0"/>
              </a:rPr>
              <a:t>1)δjk</a:t>
            </a:r>
            <a:endParaRPr lang="en-US" sz="1600" dirty="0">
              <a:latin typeface="Cambria Math" panose="02040503050406030204" pitchFamily="18" charset="0"/>
            </a:endParaRPr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BFCF28FC-8513-4928-E401-B6363A3AE2B5}"/>
              </a:ext>
            </a:extLst>
          </p:cNvPr>
          <p:cNvSpPr/>
          <p:nvPr/>
        </p:nvSpPr>
        <p:spPr>
          <a:xfrm>
            <a:off x="6656246" y="2653437"/>
            <a:ext cx="4822073" cy="363736"/>
          </a:xfrm>
          <a:prstGeom prst="roundRect">
            <a:avLst>
              <a:gd name="adj" fmla="val 15712"/>
            </a:avLst>
          </a:prstGeom>
          <a:solidFill>
            <a:srgbClr val="E0F2FE"/>
          </a:solidFill>
          <a:ln w="19050">
            <a:solidFill>
              <a:srgbClr val="1E3A8A"/>
            </a:solidFill>
          </a:ln>
        </p:spPr>
        <p:txBody>
          <a:bodyPr wrap="square" rtlCol="0" anchor="ctr"/>
          <a:lstStyle/>
          <a:p>
            <a:r>
              <a:rPr lang="en-US" sz="1600" dirty="0">
                <a:latin typeface="Cambria Math" panose="02040503050406030204" pitchFamily="18" charset="0"/>
              </a:rPr>
              <a:t>E[w(k)] = 0, E[w(j)wᵀ(k)] = Q(</a:t>
            </a:r>
            <a:r>
              <a:rPr lang="en-US" sz="1600">
                <a:latin typeface="Cambria Math" panose="02040503050406030204" pitchFamily="18" charset="0"/>
              </a:rPr>
              <a:t>k)δjk</a:t>
            </a:r>
            <a:endParaRPr lang="en-US" sz="1600" dirty="0">
              <a:latin typeface="Cambria Math" panose="02040503050406030204" pitchFamily="18" charset="0"/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78D0AF27-65AB-D2E9-A693-B20367471139}"/>
              </a:ext>
            </a:extLst>
          </p:cNvPr>
          <p:cNvSpPr/>
          <p:nvPr/>
        </p:nvSpPr>
        <p:spPr>
          <a:xfrm>
            <a:off x="6647454" y="3074579"/>
            <a:ext cx="4934946" cy="363736"/>
          </a:xfrm>
          <a:prstGeom prst="roundRect">
            <a:avLst>
              <a:gd name="adj" fmla="val 15712"/>
            </a:avLst>
          </a:prstGeom>
          <a:solidFill>
            <a:srgbClr val="E0F2FE"/>
          </a:solidFill>
          <a:ln w="19050">
            <a:solidFill>
              <a:srgbClr val="1E3A8A"/>
            </a:solidFill>
          </a:ln>
        </p:spPr>
        <p:txBody>
          <a:bodyPr wrap="square" rtlCol="0" anchor="ctr"/>
          <a:lstStyle/>
          <a:p>
            <a:r>
              <a:rPr lang="en-US" sz="1400" dirty="0">
                <a:latin typeface="Cambria Math" panose="02040503050406030204" pitchFamily="18" charset="0"/>
              </a:rPr>
              <a:t>E[x(0)wᵀ(k)] = 0, E[x(0)vᵀ(k+1)] = 0, E[w(k)vᵀ(k+1)] = 0</a:t>
            </a: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112A5D02-607D-543F-D3DF-078FE27B0D10}"/>
              </a:ext>
            </a:extLst>
          </p:cNvPr>
          <p:cNvSpPr/>
          <p:nvPr/>
        </p:nvSpPr>
        <p:spPr>
          <a:xfrm>
            <a:off x="669955" y="5007562"/>
            <a:ext cx="8382000" cy="1139130"/>
          </a:xfrm>
          <a:prstGeom prst="roundRect">
            <a:avLst>
              <a:gd name="adj" fmla="val 3345"/>
            </a:avLst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endParaRPr lang="en-US" sz="1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1AC5E0-6C50-90F1-04A2-A694F00DFD34}"/>
              </a:ext>
            </a:extLst>
          </p:cNvPr>
          <p:cNvSpPr txBox="1"/>
          <p:nvPr/>
        </p:nvSpPr>
        <p:spPr>
          <a:xfrm>
            <a:off x="699028" y="5103312"/>
            <a:ext cx="8140944" cy="2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 2. Вычислить оценку одношагового прогнозирования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5">
                <a:extLst>
                  <a:ext uri="{FF2B5EF4-FFF2-40B4-BE49-F238E27FC236}">
                    <a16:creationId xmlns:a16="http://schemas.microsoft.com/office/drawing/2014/main" id="{18AAB640-1FCF-82CA-69E5-25B44CCE67C6}"/>
                  </a:ext>
                </a:extLst>
              </p:cNvPr>
              <p:cNvSpPr/>
              <p:nvPr/>
            </p:nvSpPr>
            <p:spPr>
              <a:xfrm>
                <a:off x="773761" y="5441135"/>
                <a:ext cx="8048625" cy="417165"/>
              </a:xfrm>
              <a:prstGeom prst="roundRect">
                <a:avLst>
                  <a:gd name="adj" fmla="val 137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(k+1|k) = Φ(k+1,k)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(k|k) + Ψ(k+1,k)u(k)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 5">
                <a:extLst>
                  <a:ext uri="{FF2B5EF4-FFF2-40B4-BE49-F238E27FC236}">
                    <a16:creationId xmlns:a16="http://schemas.microsoft.com/office/drawing/2014/main" id="{18AAB640-1FCF-82CA-69E5-25B44CCE6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1" y="5441135"/>
                <a:ext cx="8048625" cy="417165"/>
              </a:xfrm>
              <a:prstGeom prst="roundRect">
                <a:avLst>
                  <a:gd name="adj" fmla="val 13700"/>
                </a:avLst>
              </a:prstGeom>
              <a:blipFill>
                <a:blip r:embed="rId6"/>
                <a:stretch>
                  <a:fillRect t="-4412" b="-16176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hape 3">
            <a:extLst>
              <a:ext uri="{FF2B5EF4-FFF2-40B4-BE49-F238E27FC236}">
                <a16:creationId xmlns:a16="http://schemas.microsoft.com/office/drawing/2014/main" id="{18D7EFD5-A171-8EBB-C762-1F6FBC5A99E3}"/>
              </a:ext>
            </a:extLst>
          </p:cNvPr>
          <p:cNvSpPr/>
          <p:nvPr/>
        </p:nvSpPr>
        <p:spPr>
          <a:xfrm>
            <a:off x="669955" y="5007562"/>
            <a:ext cx="0" cy="1139130"/>
          </a:xfrm>
          <a:prstGeom prst="line">
            <a:avLst/>
          </a:prstGeom>
          <a:noFill/>
          <a:ln w="28575">
            <a:solidFill>
              <a:srgbClr val="1E3A8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23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FBB5-1DB7-AACE-65D3-DF77BB9F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755BE-9856-3488-CE2A-737A4E7B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1" y="76200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CKF (Covariance Kalman Filter)</a:t>
            </a:r>
            <a:r>
              <a:rPr lang="ru-RU" dirty="0"/>
              <a:t>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56C991-F558-085E-DD8F-57A6B96400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9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64FC2-5DFE-54C1-97A9-0D76E54D70E5}"/>
              </a:ext>
            </a:extLst>
          </p:cNvPr>
          <p:cNvSpPr txBox="1"/>
          <p:nvPr/>
        </p:nvSpPr>
        <p:spPr>
          <a:xfrm>
            <a:off x="10896600" y="6560418"/>
            <a:ext cx="1646652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26" name="Text 19">
            <a:extLst>
              <a:ext uri="{FF2B5EF4-FFF2-40B4-BE49-F238E27FC236}">
                <a16:creationId xmlns:a16="http://schemas.microsoft.com/office/drawing/2014/main" id="{43A70DF6-3D7B-01BA-0DDE-9C5FA74F0283}"/>
              </a:ext>
            </a:extLst>
          </p:cNvPr>
          <p:cNvSpPr/>
          <p:nvPr/>
        </p:nvSpPr>
        <p:spPr>
          <a:xfrm>
            <a:off x="4018955" y="4704160"/>
            <a:ext cx="904149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endParaRPr lang="en-US" sz="135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F5EFB8A4-08B0-D97D-53DB-4A75212C9833}"/>
              </a:ext>
            </a:extLst>
          </p:cNvPr>
          <p:cNvSpPr/>
          <p:nvPr/>
        </p:nvSpPr>
        <p:spPr>
          <a:xfrm>
            <a:off x="669955" y="1374882"/>
            <a:ext cx="8382000" cy="1139130"/>
          </a:xfrm>
          <a:prstGeom prst="roundRect">
            <a:avLst>
              <a:gd name="adj" fmla="val 3345"/>
            </a:avLst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endParaRPr lang="en-US" sz="1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1DD81F-52AE-611C-0F2E-0DF44D6EDBE4}"/>
              </a:ext>
            </a:extLst>
          </p:cNvPr>
          <p:cNvSpPr txBox="1"/>
          <p:nvPr/>
        </p:nvSpPr>
        <p:spPr>
          <a:xfrm>
            <a:off x="727601" y="1417560"/>
            <a:ext cx="8140944" cy="2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 3. Вычислить оценку одношагового прогнозирования</a:t>
            </a:r>
            <a:endParaRPr lang="en-US" sz="1600" dirty="0"/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75C22634-983B-E16F-0B4A-2C1FD357EEF5}"/>
              </a:ext>
            </a:extLst>
          </p:cNvPr>
          <p:cNvSpPr/>
          <p:nvPr/>
        </p:nvSpPr>
        <p:spPr>
          <a:xfrm>
            <a:off x="807530" y="1776623"/>
            <a:ext cx="8048625" cy="417165"/>
          </a:xfrm>
          <a:prstGeom prst="roundRect">
            <a:avLst>
              <a:gd name="adj" fmla="val 13700"/>
            </a:avLst>
          </a:prstGeom>
          <a:solidFill>
            <a:srgbClr val="E5E7EB"/>
          </a:solidFill>
          <a:ln/>
        </p:spPr>
        <p:txBody>
          <a:bodyPr wrap="square" rtlCol="0" anchor="ctr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800" dirty="0">
                <a:latin typeface="Cambria Math" panose="02040503050406030204" pitchFamily="18" charset="0"/>
              </a:rPr>
              <a:t>P(k+1|k) = Φ(k+1,k)P(</a:t>
            </a:r>
            <a:r>
              <a:rPr lang="en-US" sz="1800" dirty="0" err="1">
                <a:latin typeface="Cambria Math" panose="02040503050406030204" pitchFamily="18" charset="0"/>
              </a:rPr>
              <a:t>k|k</a:t>
            </a:r>
            <a:r>
              <a:rPr lang="en-US" sz="1800" dirty="0">
                <a:latin typeface="Cambria Math" panose="02040503050406030204" pitchFamily="18" charset="0"/>
              </a:rPr>
              <a:t>)Φᵀ(k+1,k) + Γ(k+1,k)Q(k)Γᵀ(k+1,k)</a:t>
            </a:r>
          </a:p>
        </p:txBody>
      </p:sp>
      <p:sp>
        <p:nvSpPr>
          <p:cNvPr id="37" name="Shape 3">
            <a:extLst>
              <a:ext uri="{FF2B5EF4-FFF2-40B4-BE49-F238E27FC236}">
                <a16:creationId xmlns:a16="http://schemas.microsoft.com/office/drawing/2014/main" id="{7C7FB9E1-7592-7410-BE29-7A292AB6E5CC}"/>
              </a:ext>
            </a:extLst>
          </p:cNvPr>
          <p:cNvSpPr/>
          <p:nvPr/>
        </p:nvSpPr>
        <p:spPr>
          <a:xfrm>
            <a:off x="669955" y="1374882"/>
            <a:ext cx="0" cy="1139130"/>
          </a:xfrm>
          <a:prstGeom prst="line">
            <a:avLst/>
          </a:prstGeom>
          <a:noFill/>
          <a:ln w="28575">
            <a:solidFill>
              <a:srgbClr val="1E3A8A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8896FEA-8ED8-971C-E554-382AB44A8AB3}"/>
              </a:ext>
            </a:extLst>
          </p:cNvPr>
          <p:cNvSpPr/>
          <p:nvPr/>
        </p:nvSpPr>
        <p:spPr>
          <a:xfrm>
            <a:off x="669955" y="2713835"/>
            <a:ext cx="8382000" cy="1139130"/>
          </a:xfrm>
          <a:prstGeom prst="roundRect">
            <a:avLst>
              <a:gd name="adj" fmla="val 3345"/>
            </a:avLst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endParaRPr lang="en-US" sz="1800" dirty="0"/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E4953426-B0E2-EBB6-BBE4-9DE31CF51FDC}"/>
              </a:ext>
            </a:extLst>
          </p:cNvPr>
          <p:cNvSpPr/>
          <p:nvPr/>
        </p:nvSpPr>
        <p:spPr>
          <a:xfrm>
            <a:off x="674625" y="2713835"/>
            <a:ext cx="0" cy="1139130"/>
          </a:xfrm>
          <a:prstGeom prst="line">
            <a:avLst/>
          </a:prstGeom>
          <a:noFill/>
          <a:ln w="28575">
            <a:solidFill>
              <a:srgbClr val="1E3A8A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28B4D-166C-3F60-AD39-0FCB50C49735}"/>
              </a:ext>
            </a:extLst>
          </p:cNvPr>
          <p:cNvSpPr txBox="1"/>
          <p:nvPr/>
        </p:nvSpPr>
        <p:spPr>
          <a:xfrm>
            <a:off x="702193" y="2761896"/>
            <a:ext cx="8140944" cy="2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 4. 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Определить вектор обновления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32E8AEEA-FA3C-607B-8628-20B0AE618A8A}"/>
                  </a:ext>
                </a:extLst>
              </p:cNvPr>
              <p:cNvSpPr/>
              <p:nvPr/>
            </p:nvSpPr>
            <p:spPr>
              <a:xfrm>
                <a:off x="807530" y="3108757"/>
                <a:ext cx="8048625" cy="417165"/>
              </a:xfrm>
              <a:prstGeom prst="roundRect">
                <a:avLst>
                  <a:gd name="adj" fmla="val 137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/>
              <a:p>
                <a:pPr>
                  <a:lnSpc>
                    <a:spcPts val="1680"/>
                  </a:lnSpc>
                </a:pPr>
                <a:r>
                  <a:rPr lang="en-US" sz="1800" dirty="0">
                    <a:latin typeface="Cambria Math" panose="02040503050406030204" pitchFamily="18" charset="0"/>
                  </a:rPr>
                  <a:t>ε(k+1) = y(k+1) − H(k+1)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(k+1|k)</a:t>
                </a:r>
              </a:p>
            </p:txBody>
          </p:sp>
        </mc:Choice>
        <mc:Fallback xmlns=""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32E8AEEA-FA3C-607B-8628-20B0AE61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30" y="3108757"/>
                <a:ext cx="8048625" cy="417165"/>
              </a:xfrm>
              <a:prstGeom prst="roundRect">
                <a:avLst>
                  <a:gd name="adj" fmla="val 13700"/>
                </a:avLst>
              </a:prstGeom>
              <a:blipFill>
                <a:blip r:embed="rId3"/>
                <a:stretch>
                  <a:fillRect l="-379" t="-10294" b="-1029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2">
            <a:extLst>
              <a:ext uri="{FF2B5EF4-FFF2-40B4-BE49-F238E27FC236}">
                <a16:creationId xmlns:a16="http://schemas.microsoft.com/office/drawing/2014/main" id="{03311B6C-10C0-033C-D052-3F10D80049C1}"/>
              </a:ext>
            </a:extLst>
          </p:cNvPr>
          <p:cNvSpPr/>
          <p:nvPr/>
        </p:nvSpPr>
        <p:spPr>
          <a:xfrm>
            <a:off x="669955" y="4064218"/>
            <a:ext cx="8382000" cy="1726981"/>
          </a:xfrm>
          <a:prstGeom prst="roundRect">
            <a:avLst>
              <a:gd name="adj" fmla="val 3345"/>
            </a:avLst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endParaRPr lang="en-US" sz="1800" dirty="0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F37460A6-5E3F-8795-5549-5906853474A9}"/>
              </a:ext>
            </a:extLst>
          </p:cNvPr>
          <p:cNvSpPr/>
          <p:nvPr/>
        </p:nvSpPr>
        <p:spPr>
          <a:xfrm>
            <a:off x="669955" y="4064217"/>
            <a:ext cx="0" cy="1726981"/>
          </a:xfrm>
          <a:prstGeom prst="line">
            <a:avLst/>
          </a:prstGeom>
          <a:noFill/>
          <a:ln w="28575">
            <a:solidFill>
              <a:srgbClr val="1E3A8A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C5105-FDD6-2B75-A14F-07172F989D64}"/>
              </a:ext>
            </a:extLst>
          </p:cNvPr>
          <p:cNvSpPr txBox="1"/>
          <p:nvPr/>
        </p:nvSpPr>
        <p:spPr>
          <a:xfrm>
            <a:off x="733463" y="4166906"/>
            <a:ext cx="8140944" cy="2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 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r>
              <a:rPr lang="en-US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ru-RU" sz="16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Вычислить матричный коэффициент усиления Калмана</a:t>
            </a:r>
            <a:endParaRPr lang="en-US" sz="1600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DAE5CA31-95F5-0D20-E23A-DD48367E0820}"/>
              </a:ext>
            </a:extLst>
          </p:cNvPr>
          <p:cNvSpPr/>
          <p:nvPr/>
        </p:nvSpPr>
        <p:spPr>
          <a:xfrm>
            <a:off x="836643" y="4594771"/>
            <a:ext cx="8048625" cy="417165"/>
          </a:xfrm>
          <a:prstGeom prst="roundRect">
            <a:avLst>
              <a:gd name="adj" fmla="val 13700"/>
            </a:avLst>
          </a:prstGeom>
          <a:solidFill>
            <a:srgbClr val="E5E7EB"/>
          </a:solidFill>
          <a:ln/>
        </p:spPr>
        <p:txBody>
          <a:bodyPr wrap="square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800" dirty="0">
                <a:latin typeface="Cambria Math" panose="02040503050406030204" pitchFamily="18" charset="0"/>
              </a:rPr>
              <a:t>B(k+1) = [H(k+1)P(k+1|k)Hᵀ(k+1) + R(k+1)]⁻¹</a:t>
            </a:r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711649C4-2320-0A97-9170-23EDAADD72D4}"/>
              </a:ext>
            </a:extLst>
          </p:cNvPr>
          <p:cNvSpPr/>
          <p:nvPr/>
        </p:nvSpPr>
        <p:spPr>
          <a:xfrm>
            <a:off x="836642" y="5167138"/>
            <a:ext cx="8048625" cy="417165"/>
          </a:xfrm>
          <a:prstGeom prst="roundRect">
            <a:avLst>
              <a:gd name="adj" fmla="val 13700"/>
            </a:avLst>
          </a:prstGeom>
          <a:solidFill>
            <a:srgbClr val="E5E7EB"/>
          </a:solidFill>
          <a:ln/>
        </p:spPr>
        <p:txBody>
          <a:bodyPr wrap="square" rtlCol="0" anchor="ctr"/>
          <a:lstStyle/>
          <a:p>
            <a:pPr>
              <a:lnSpc>
                <a:spcPts val="1470"/>
              </a:lnSpc>
            </a:pPr>
            <a:r>
              <a:rPr lang="en-US" sz="1800" dirty="0">
                <a:latin typeface="Cambria Math" panose="02040503050406030204" pitchFamily="18" charset="0"/>
              </a:rPr>
              <a:t>K(k+1) = P(k+1|k)Hᵀ(k+1)B ⁻¹(k+1)</a:t>
            </a:r>
          </a:p>
        </p:txBody>
      </p:sp>
    </p:spTree>
    <p:extLst>
      <p:ext uri="{BB962C8B-B14F-4D97-AF65-F5344CB8AC3E}">
        <p14:creationId xmlns:p14="http://schemas.microsoft.com/office/powerpoint/2010/main" val="242242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6122</TotalTime>
  <Words>5837</Words>
  <Application>Microsoft Office PowerPoint</Application>
  <PresentationFormat>Широкоэкранный</PresentationFormat>
  <Paragraphs>612</Paragraphs>
  <Slides>48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 Math</vt:lpstr>
      <vt:lpstr>fkGroteskNeue</vt:lpstr>
      <vt:lpstr>Microsoft Sans Serif</vt:lpstr>
      <vt:lpstr>Wingdings</vt:lpstr>
      <vt:lpstr>YS Text</vt:lpstr>
      <vt:lpstr>Office Theme</vt:lpstr>
      <vt:lpstr>Квадартично-корневой ковариационный фильтр  Калмана</vt:lpstr>
      <vt:lpstr>Введение</vt:lpstr>
      <vt:lpstr>Прикладная область применения</vt:lpstr>
      <vt:lpstr>Ковариационная форма дискретного фильтра Калмана</vt:lpstr>
      <vt:lpstr>Общий вид задачи</vt:lpstr>
      <vt:lpstr>Структурно-вероятностное описание модели</vt:lpstr>
      <vt:lpstr>Статистические предположения</vt:lpstr>
      <vt:lpstr>Алгоритм фильтрации CKF (Covariance Kalman Filter) </vt:lpstr>
      <vt:lpstr>Алгоритм фильтрации CKF (Covariance Kalman Filter) </vt:lpstr>
      <vt:lpstr>Алгоритм фильтрации CKF (Covariance Kalman Filter) </vt:lpstr>
      <vt:lpstr>Проблема классического фильтра Калмана</vt:lpstr>
      <vt:lpstr>Общее описание алгоритма SRCF</vt:lpstr>
      <vt:lpstr>Общее описание алгоритма SRCF</vt:lpstr>
      <vt:lpstr>Общее описание алгоритма SRCF</vt:lpstr>
      <vt:lpstr>Общее описание алгоритма SRCF</vt:lpstr>
      <vt:lpstr>Алгоритм фильтрации SRCF (Square-Root Covariance Filter) </vt:lpstr>
      <vt:lpstr>Алгоритм фильтрации SRCF (Square-Root Covariance Filter) </vt:lpstr>
      <vt:lpstr>Алгоритм фильтрации SRCF (Square-Root Covariance Filter) </vt:lpstr>
      <vt:lpstr>Преимущества подхода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Преимущества и недостатки алгоритма фильтрации SRCF</vt:lpstr>
      <vt:lpstr>Физическая модель В качестве физической модели для проверки работоспособности фильтра будем использовать численную модель управления самолёта по углу крена в горизонтальном полёте.</vt:lpstr>
      <vt:lpstr>Физическая модель</vt:lpstr>
      <vt:lpstr>Физическая модель</vt:lpstr>
      <vt:lpstr>Дискретизация</vt:lpstr>
      <vt:lpstr>Дискретизация</vt:lpstr>
      <vt:lpstr>Дискретизация</vt:lpstr>
      <vt:lpstr>Дискретизация</vt:lpstr>
      <vt:lpstr>Дискретизация</vt:lpstr>
      <vt:lpstr>Определение функций для теста фильтра SRCF</vt:lpstr>
      <vt:lpstr>Определение функций для теста фильтра SRCF</vt:lpstr>
      <vt:lpstr>Подготовка к исследованиям</vt:lpstr>
      <vt:lpstr>Исследования работы фильтра: Тест 1</vt:lpstr>
      <vt:lpstr>Исследования работы фильтра: Тест 1</vt:lpstr>
      <vt:lpstr>Исследование работы фильтра: Тест 1</vt:lpstr>
      <vt:lpstr>Исследование работы фильтра: Тест 2 Для проведения исследования определим следующие параметры для модели. Меняем значения ковариационных матриц R и Q. Начальное приближение P_0, а также x_0 оставляем по дефолту. Для теста используем ковариационную матрицу R с малыми значениями на диагонали.</vt:lpstr>
      <vt:lpstr>Исследование работы фильтра: Тест 2 Для проведения исследования определим следующие параметры для модели. Меняем значения ковариационных матриц R и Q. Начальное приближение P_0, а также x_0 оставляем по дефолту. Для теста используем ковариационную матрицу R с малыми значениями на диагонали.</vt:lpstr>
      <vt:lpstr>Исследование работы фильтра: Тест 2 Для проведения исследования определим следующие параметры для модели. Меняем значения ковариационных матриц R и Q. Начальное приближение P_0, а также x_0 оставляем по дефолту. Для теста используем ковариационную матрицу R с большими значениями на диагонали.</vt:lpstr>
      <vt:lpstr>Исследование работы фильтра: Тест 2 Для проведения исследования определим следующие параметры для модели. Меняем значения ковариационных матриц R и Q. Начальное приближение P_0, а также x_0 оставляем по дефолту. Для теста используем ковариационную матрицу R с большими значениями на диагонали.</vt:lpstr>
      <vt:lpstr>Исследование работы фильтра: Тест 2</vt:lpstr>
      <vt:lpstr>Анализ полученных результатов: Тест 1 </vt:lpstr>
      <vt:lpstr>Анализ полученных результатов: Тест 2 </vt:lpstr>
      <vt:lpstr>Выводы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Владимир Ямщиков</dc:creator>
  <cp:lastModifiedBy>Владимир Ямщиков</cp:lastModifiedBy>
  <cp:revision>132</cp:revision>
  <dcterms:created xsi:type="dcterms:W3CDTF">2025-11-27T11:21:27Z</dcterms:created>
  <dcterms:modified xsi:type="dcterms:W3CDTF">2025-12-22T05:38:17Z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2025-11-06T00:00:00Z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2025-11-06T00:00:00Z</vt:filetime>
  </property>
</Properties>
</file>